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18" r:id="rId2"/>
    <p:sldId id="328" r:id="rId3"/>
    <p:sldId id="354" r:id="rId4"/>
    <p:sldId id="408" r:id="rId5"/>
    <p:sldId id="355" r:id="rId6"/>
    <p:sldId id="409" r:id="rId7"/>
    <p:sldId id="373" r:id="rId8"/>
    <p:sldId id="374" r:id="rId9"/>
    <p:sldId id="329" r:id="rId10"/>
    <p:sldId id="330" r:id="rId11"/>
    <p:sldId id="375" r:id="rId12"/>
    <p:sldId id="356" r:id="rId13"/>
    <p:sldId id="357" r:id="rId14"/>
    <p:sldId id="358" r:id="rId15"/>
    <p:sldId id="359" r:id="rId16"/>
    <p:sldId id="360" r:id="rId17"/>
    <p:sldId id="376" r:id="rId18"/>
    <p:sldId id="331" r:id="rId19"/>
    <p:sldId id="363" r:id="rId20"/>
    <p:sldId id="410" r:id="rId21"/>
    <p:sldId id="364" r:id="rId22"/>
    <p:sldId id="365" r:id="rId23"/>
    <p:sldId id="332" r:id="rId24"/>
    <p:sldId id="333" r:id="rId25"/>
    <p:sldId id="334" r:id="rId26"/>
    <p:sldId id="335" r:id="rId27"/>
    <p:sldId id="336" r:id="rId28"/>
    <p:sldId id="411" r:id="rId29"/>
    <p:sldId id="366" r:id="rId30"/>
    <p:sldId id="367" r:id="rId31"/>
    <p:sldId id="368" r:id="rId32"/>
    <p:sldId id="369" r:id="rId33"/>
    <p:sldId id="370" r:id="rId34"/>
    <p:sldId id="371" r:id="rId35"/>
    <p:sldId id="378" r:id="rId36"/>
    <p:sldId id="379" r:id="rId37"/>
    <p:sldId id="380" r:id="rId38"/>
    <p:sldId id="381" r:id="rId39"/>
    <p:sldId id="382" r:id="rId40"/>
    <p:sldId id="383" r:id="rId41"/>
    <p:sldId id="385" r:id="rId42"/>
    <p:sldId id="386" r:id="rId43"/>
  </p:sldIdLst>
  <p:sldSz cx="9144000" cy="6858000" type="screen4x3"/>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432">
          <p15:clr>
            <a:srgbClr val="A4A3A4"/>
          </p15:clr>
        </p15:guide>
        <p15:guide id="4" orient="horz" pos="864">
          <p15:clr>
            <a:srgbClr val="A4A3A4"/>
          </p15:clr>
        </p15:guide>
        <p15:guide id="5" orient="horz" pos="4017">
          <p15:clr>
            <a:srgbClr val="A4A3A4"/>
          </p15:clr>
        </p15:guide>
        <p15:guide id="6" pos="288">
          <p15:clr>
            <a:srgbClr val="A4A3A4"/>
          </p15:clr>
        </p15:guide>
        <p15:guide id="7"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chung2012@gmail.com" initials="s" lastIdx="1" clrIdx="0">
    <p:extLst>
      <p:ext uri="{19B8F6BF-5375-455C-9EA6-DF929625EA0E}">
        <p15:presenceInfo xmlns:p15="http://schemas.microsoft.com/office/powerpoint/2012/main" userId="2c7de94c0f77da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1" autoAdjust="0"/>
    <p:restoredTop sz="95122" autoAdjust="0"/>
  </p:normalViewPr>
  <p:slideViewPr>
    <p:cSldViewPr>
      <p:cViewPr varScale="1">
        <p:scale>
          <a:sx n="114" d="100"/>
          <a:sy n="114" d="100"/>
        </p:scale>
        <p:origin x="1062" y="96"/>
      </p:cViewPr>
      <p:guideLst>
        <p:guide orient="horz" pos="2160"/>
        <p:guide pos="2880"/>
        <p:guide orient="horz" pos="432"/>
        <p:guide orient="horz" pos="864"/>
        <p:guide orient="horz" pos="4017"/>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3/11/2019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20</a:t>
            </a:fld>
            <a:endParaRPr lang="en-US" dirty="0"/>
          </a:p>
        </p:txBody>
      </p:sp>
    </p:spTree>
    <p:extLst>
      <p:ext uri="{BB962C8B-B14F-4D97-AF65-F5344CB8AC3E}">
        <p14:creationId xmlns:p14="http://schemas.microsoft.com/office/powerpoint/2010/main" val="285699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28</a:t>
            </a:fld>
            <a:endParaRPr lang="en-US" dirty="0"/>
          </a:p>
        </p:txBody>
      </p:sp>
    </p:spTree>
    <p:extLst>
      <p:ext uri="{BB962C8B-B14F-4D97-AF65-F5344CB8AC3E}">
        <p14:creationId xmlns:p14="http://schemas.microsoft.com/office/powerpoint/2010/main" val="259333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30</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a:t>
            </a:fld>
            <a:endParaRPr lang="en-US" dirty="0"/>
          </a:p>
        </p:txBody>
      </p:sp>
    </p:spTree>
    <p:extLst>
      <p:ext uri="{BB962C8B-B14F-4D97-AF65-F5344CB8AC3E}">
        <p14:creationId xmlns:p14="http://schemas.microsoft.com/office/powerpoint/2010/main" val="2517425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40</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6</a:t>
            </a:fld>
            <a:endParaRPr lang="en-US" dirty="0"/>
          </a:p>
        </p:txBody>
      </p:sp>
    </p:spTree>
    <p:extLst>
      <p:ext uri="{BB962C8B-B14F-4D97-AF65-F5344CB8AC3E}">
        <p14:creationId xmlns:p14="http://schemas.microsoft.com/office/powerpoint/2010/main" val="376130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10</a:t>
            </a:fld>
            <a:endParaRPr lang="en-US" dirty="0"/>
          </a:p>
        </p:txBody>
      </p:sp>
    </p:spTree>
    <p:extLst>
      <p:ext uri="{BB962C8B-B14F-4D97-AF65-F5344CB8AC3E}">
        <p14:creationId xmlns:p14="http://schemas.microsoft.com/office/powerpoint/2010/main" val="3802370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3/11/2019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5" name="TextBox 14"/>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298106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2000">
                <a:solidFill>
                  <a:srgbClr val="007FA3"/>
                </a:solidFill>
                <a:latin typeface="Arial (Body)"/>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3/11/2019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22037960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3/11/2019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0" hangingPunct="1">
        <a:lnSpc>
          <a:spcPct val="100000"/>
        </a:lnSpc>
        <a:spcBef>
          <a:spcPct val="0"/>
        </a:spcBef>
        <a:buNone/>
        <a:defRPr sz="3400" b="1" kern="1200">
          <a:solidFill>
            <a:srgbClr val="007FA3"/>
          </a:solidFill>
          <a:latin typeface="Arial (headings)"/>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828"/>
            <a:ext cx="8229600" cy="622828"/>
          </a:xfrm>
        </p:spPr>
        <p:txBody>
          <a:bodyPr/>
          <a:lstStyle/>
          <a:p>
            <a:r>
              <a:rPr lang="en-US" dirty="0">
                <a:latin typeface="+mj-lt"/>
              </a:rPr>
              <a:t>Digital Design</a:t>
            </a:r>
            <a:endParaRPr lang="en-US" b="1" dirty="0">
              <a:latin typeface="+mj-lt"/>
            </a:endParaRPr>
          </a:p>
        </p:txBody>
      </p:sp>
      <p:sp>
        <p:nvSpPr>
          <p:cNvPr id="3" name="Text Placeholder 2"/>
          <p:cNvSpPr>
            <a:spLocks noGrp="1"/>
          </p:cNvSpPr>
          <p:nvPr>
            <p:ph type="body" sz="quarter" idx="13"/>
          </p:nvPr>
        </p:nvSpPr>
        <p:spPr>
          <a:xfrm>
            <a:off x="457200" y="771294"/>
            <a:ext cx="8229600" cy="478970"/>
          </a:xfrm>
        </p:spPr>
        <p:txBody>
          <a:bodyPr/>
          <a:lstStyle/>
          <a:p>
            <a:r>
              <a:rPr lang="en-US" sz="2400" dirty="0"/>
              <a:t>With an Introduction to the Verilog HDL, VHDL, and SystemVerilog</a:t>
            </a:r>
          </a:p>
          <a:p>
            <a:r>
              <a:rPr lang="en-US" sz="2400" dirty="0">
                <a:latin typeface="+mj-lt"/>
              </a:rPr>
              <a:t>6</a:t>
            </a:r>
            <a:r>
              <a:rPr lang="en-US" sz="2400" baseline="30000" dirty="0">
                <a:latin typeface="+mj-lt"/>
              </a:rPr>
              <a:t>th</a:t>
            </a:r>
            <a:r>
              <a:rPr lang="en-US" sz="2400" dirty="0">
                <a:latin typeface="+mj-lt"/>
              </a:rPr>
              <a:t> </a:t>
            </a:r>
            <a:r>
              <a:rPr lang="en-US" sz="1800" dirty="0">
                <a:latin typeface="+mj-lt"/>
              </a:rPr>
              <a:t>Edition, Global Edition</a:t>
            </a:r>
          </a:p>
        </p:txBody>
      </p:sp>
      <p:sp>
        <p:nvSpPr>
          <p:cNvPr id="4" name="Text Placeholder 3"/>
          <p:cNvSpPr>
            <a:spLocks noGrp="1"/>
          </p:cNvSpPr>
          <p:nvPr>
            <p:ph type="body" sz="quarter" idx="14"/>
          </p:nvPr>
        </p:nvSpPr>
        <p:spPr>
          <a:xfrm>
            <a:off x="4953000" y="3048000"/>
            <a:ext cx="3657600" cy="533399"/>
          </a:xfrm>
        </p:spPr>
        <p:txBody>
          <a:bodyPr/>
          <a:lstStyle/>
          <a:p>
            <a:pPr algn="ctr"/>
            <a:r>
              <a:rPr lang="en-US" sz="3000" dirty="0"/>
              <a:t>Chapter 04</a:t>
            </a:r>
          </a:p>
        </p:txBody>
      </p:sp>
      <p:sp>
        <p:nvSpPr>
          <p:cNvPr id="5" name="Text Placeholder 4"/>
          <p:cNvSpPr>
            <a:spLocks noGrp="1"/>
          </p:cNvSpPr>
          <p:nvPr>
            <p:ph type="body" sz="quarter" idx="15"/>
          </p:nvPr>
        </p:nvSpPr>
        <p:spPr>
          <a:xfrm>
            <a:off x="4343400" y="3581399"/>
            <a:ext cx="4876800" cy="457201"/>
          </a:xfrm>
        </p:spPr>
        <p:txBody>
          <a:bodyPr/>
          <a:lstStyle/>
          <a:p>
            <a:pPr algn="ctr"/>
            <a:r>
              <a:rPr lang="en-US" dirty="0"/>
              <a:t>Combinational Logic</a:t>
            </a:r>
            <a:endParaRPr lang="en-US" sz="2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72915" y="1995029"/>
            <a:ext cx="3128632" cy="4141828"/>
          </a:xfrm>
          <a:prstGeom prst="rect">
            <a:avLst/>
          </a:prstGeom>
          <a:noFill/>
        </p:spPr>
      </p:pic>
    </p:spTree>
    <p:extLst>
      <p:ext uri="{BB962C8B-B14F-4D97-AF65-F5344CB8AC3E}">
        <p14:creationId xmlns:p14="http://schemas.microsoft.com/office/powerpoint/2010/main" val="385386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br>
            <a:r>
              <a:rPr lang="en-US" sz="2000" dirty="0"/>
              <a:t>Half Adder</a:t>
            </a:r>
            <a:br>
              <a:rPr lang="en-US" sz="2000" b="1" dirty="0">
                <a:latin typeface="+mn-lt"/>
              </a:rPr>
            </a:br>
            <a:br>
              <a:rPr lang="en-US" sz="2000" dirty="0">
                <a:latin typeface="+mn-lt"/>
              </a:rPr>
            </a:br>
            <a:endParaRPr lang="en-US" sz="2000" dirty="0">
              <a:latin typeface="+mn-lt"/>
            </a:endParaRPr>
          </a:p>
        </p:txBody>
      </p:sp>
      <p:pic>
        <p:nvPicPr>
          <p:cNvPr id="2050" name="Picture 2" descr="Z:\NewMedia\Ebook-Novella\Wiley\jira\Mano_Ciletti6e\Work\Images\Ch04\t03.jpg"/>
          <p:cNvPicPr>
            <a:picLocks noChangeAspect="1" noChangeArrowheads="1"/>
          </p:cNvPicPr>
          <p:nvPr/>
        </p:nvPicPr>
        <p:blipFill>
          <a:blip r:embed="rId3" cstate="print"/>
          <a:srcRect/>
          <a:stretch>
            <a:fillRect/>
          </a:stretch>
        </p:blipFill>
        <p:spPr bwMode="auto">
          <a:xfrm>
            <a:off x="2514600" y="1394907"/>
            <a:ext cx="3646492" cy="2401151"/>
          </a:xfrm>
          <a:prstGeom prst="rect">
            <a:avLst/>
          </a:prstGeom>
          <a:noFill/>
        </p:spPr>
      </p:pic>
      <p:sp>
        <p:nvSpPr>
          <p:cNvPr id="2" name="TextBox 1">
            <a:extLst>
              <a:ext uri="{FF2B5EF4-FFF2-40B4-BE49-F238E27FC236}">
                <a16:creationId xmlns:a16="http://schemas.microsoft.com/office/drawing/2014/main" id="{289C32A7-8DFF-4C49-AD43-B8200CE18872}"/>
              </a:ext>
            </a:extLst>
          </p:cNvPr>
          <p:cNvSpPr txBox="1"/>
          <p:nvPr/>
        </p:nvSpPr>
        <p:spPr>
          <a:xfrm>
            <a:off x="2318181" y="3939599"/>
            <a:ext cx="3842911" cy="2431435"/>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a:t>Sum of 2 binary inputs</a:t>
            </a:r>
          </a:p>
          <a:p>
            <a:pPr marL="342900" indent="-342900">
              <a:buFont typeface="Arial" panose="020B0604020202020204" pitchFamily="34" charset="0"/>
              <a:buChar char="•"/>
            </a:pPr>
            <a:r>
              <a:rPr lang="en-US" altLang="ko-KR" sz="2000" dirty="0"/>
              <a:t>Input : X(augend), Y(addend)</a:t>
            </a:r>
          </a:p>
          <a:p>
            <a:pPr marL="342900" indent="-342900">
              <a:buFont typeface="Arial" panose="020B0604020202020204" pitchFamily="34" charset="0"/>
              <a:buChar char="•"/>
            </a:pPr>
            <a:r>
              <a:rPr lang="en-US" altLang="ko-KR" sz="2000" dirty="0"/>
              <a:t>Output : S(sum), C(carry)</a:t>
            </a:r>
          </a:p>
          <a:p>
            <a:pPr marL="342900" indent="-342900">
              <a:buFont typeface="Arial" panose="020B0604020202020204" pitchFamily="34" charset="0"/>
              <a:buChar char="•"/>
            </a:pPr>
            <a:endParaRPr lang="en-US" altLang="ko-KR" sz="2000" dirty="0"/>
          </a:p>
          <a:p>
            <a:pPr lvl="1">
              <a:spcBef>
                <a:spcPct val="50000"/>
              </a:spcBef>
              <a:buSzPct val="110000"/>
            </a:pPr>
            <a:r>
              <a:rPr lang="en-US" altLang="ko-KR" sz="2400" dirty="0"/>
              <a:t>S=</a:t>
            </a:r>
            <a:r>
              <a:rPr lang="en-US" altLang="ko-KR" sz="2400" dirty="0" err="1"/>
              <a:t>xy</a:t>
            </a:r>
            <a:r>
              <a:rPr lang="en-US" altLang="ko-KR" sz="2400" dirty="0"/>
              <a:t>′+</a:t>
            </a:r>
            <a:r>
              <a:rPr lang="en-US" altLang="ko-KR" sz="2400" dirty="0" err="1"/>
              <a:t>x′y</a:t>
            </a:r>
            <a:endParaRPr lang="en-US" altLang="ko-KR" sz="2400" dirty="0"/>
          </a:p>
          <a:p>
            <a:pPr lvl="1">
              <a:spcBef>
                <a:spcPct val="50000"/>
              </a:spcBef>
              <a:buSzPct val="110000"/>
            </a:pPr>
            <a:r>
              <a:rPr lang="en-US" altLang="ko-KR" sz="2400" dirty="0"/>
              <a:t>C=</a:t>
            </a:r>
            <a:r>
              <a:rPr lang="en-US" altLang="ko-KR" sz="2400" dirty="0" err="1"/>
              <a:t>xy</a:t>
            </a:r>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br>
            <a:r>
              <a:rPr lang="en-US" sz="2000" dirty="0"/>
              <a:t>Implementation of half adder</a:t>
            </a:r>
            <a:br>
              <a:rPr lang="en-US" sz="2000" b="1" dirty="0">
                <a:latin typeface="+mn-lt"/>
              </a:rPr>
            </a:br>
            <a:br>
              <a:rPr lang="en-US" sz="2000" dirty="0">
                <a:latin typeface="+mn-lt"/>
              </a:rPr>
            </a:br>
            <a:endParaRPr lang="en-US" sz="2000" dirty="0">
              <a:latin typeface="+mn-lt"/>
            </a:endParaRPr>
          </a:p>
        </p:txBody>
      </p:sp>
      <p:pic>
        <p:nvPicPr>
          <p:cNvPr id="5122" name="Picture 2" descr="Part ay: S = x y prime + x prime y. C = x y. First logic diagram: Inputs x and y prime and inputs x prime and y enters separate and gates leading to a common or gate that produces output S. Second logic diagram: Inputs x and y enter a common and gate, producing c. Part b: S = x exclusive or y. C = x y. Inputs x and y enter an x or gate that produces S, and they enter an and gate that produces C."/>
          <p:cNvPicPr>
            <a:picLocks noChangeAspect="1" noChangeArrowheads="1"/>
          </p:cNvPicPr>
          <p:nvPr/>
        </p:nvPicPr>
        <p:blipFill>
          <a:blip r:embed="rId3"/>
          <a:srcRect/>
          <a:stretch>
            <a:fillRect/>
          </a:stretch>
        </p:blipFill>
        <p:spPr bwMode="auto">
          <a:xfrm>
            <a:off x="1016000" y="2238375"/>
            <a:ext cx="7112000" cy="238125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Full Adder </a:t>
            </a:r>
            <a:br>
              <a:rPr lang="en-US" sz="2000" dirty="0">
                <a:latin typeface="+mn-lt"/>
              </a:rPr>
            </a:br>
            <a:endParaRPr lang="en-US" sz="2000" dirty="0">
              <a:latin typeface="+mn-lt"/>
            </a:endParaRPr>
          </a:p>
        </p:txBody>
      </p:sp>
      <p:pic>
        <p:nvPicPr>
          <p:cNvPr id="1026" name="Picture 2" descr="Z:\NewMedia\Ebook-Novella\Wiley\jira\Mano_Ciletti6e\Work\Images\Ch04\ciletti_6e_table_04_04.jpg"/>
          <p:cNvPicPr>
            <a:picLocks noChangeAspect="1" noChangeArrowheads="1"/>
          </p:cNvPicPr>
          <p:nvPr/>
        </p:nvPicPr>
        <p:blipFill>
          <a:blip r:embed="rId3" cstate="print"/>
          <a:srcRect/>
          <a:stretch>
            <a:fillRect/>
          </a:stretch>
        </p:blipFill>
        <p:spPr bwMode="auto">
          <a:xfrm>
            <a:off x="2819400" y="1219200"/>
            <a:ext cx="2972594" cy="2658924"/>
          </a:xfrm>
          <a:prstGeom prst="rect">
            <a:avLst/>
          </a:prstGeom>
          <a:noFill/>
        </p:spPr>
      </p:pic>
      <p:sp>
        <p:nvSpPr>
          <p:cNvPr id="2" name="TextBox 1">
            <a:extLst>
              <a:ext uri="{FF2B5EF4-FFF2-40B4-BE49-F238E27FC236}">
                <a16:creationId xmlns:a16="http://schemas.microsoft.com/office/drawing/2014/main" id="{76A652D4-3915-4A95-B214-E9D988D97932}"/>
              </a:ext>
            </a:extLst>
          </p:cNvPr>
          <p:cNvSpPr txBox="1"/>
          <p:nvPr/>
        </p:nvSpPr>
        <p:spPr>
          <a:xfrm>
            <a:off x="1752600" y="4315361"/>
            <a:ext cx="5240537" cy="1323439"/>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a:t>Sum of 3 binary inputs</a:t>
            </a:r>
          </a:p>
          <a:p>
            <a:pPr marL="342900" indent="-342900">
              <a:buFont typeface="Arial" panose="020B0604020202020204" pitchFamily="34" charset="0"/>
              <a:buChar char="•"/>
            </a:pPr>
            <a:r>
              <a:rPr lang="en-US" altLang="ko-KR" sz="2000" dirty="0"/>
              <a:t>Input : X,Y(2 significant bits),Z(1 carry bit)</a:t>
            </a:r>
          </a:p>
          <a:p>
            <a:pPr marL="342900" indent="-342900">
              <a:buFont typeface="Arial" panose="020B0604020202020204" pitchFamily="34" charset="0"/>
              <a:buChar char="•"/>
            </a:pPr>
            <a:r>
              <a:rPr lang="en-US" altLang="ko-KR" sz="2000" dirty="0"/>
              <a:t>Output : S(sum),C(carry)</a:t>
            </a:r>
          </a:p>
          <a:p>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K-Maps for full adder</a:t>
            </a:r>
            <a:endParaRPr lang="en-US" sz="2000" dirty="0">
              <a:latin typeface="+mn-lt"/>
            </a:endParaRPr>
          </a:p>
        </p:txBody>
      </p:sp>
      <p:pic>
        <p:nvPicPr>
          <p:cNvPr id="2050" name="Picture 2" descr="Part ay: S = x prime y prime z + x prime y z prime + x y prime z prime + x y z. Entries marked 1: m sub 1, m sub 2, m sub 4, m sub 7. Part b: C = x y + x z + y z. Entries marked 1: m sub 3, m sub 5, m sub 7, m sub 6. Entries lightly shaded: m sub 7 and m sub 6. Entries medium shaded: m sub 5 and m sub 7. Entries darkly shaded: m sub 3 and m sub 7."/>
          <p:cNvPicPr>
            <a:picLocks noChangeAspect="1" noChangeArrowheads="1"/>
          </p:cNvPicPr>
          <p:nvPr/>
        </p:nvPicPr>
        <p:blipFill>
          <a:blip r:embed="rId3"/>
          <a:srcRect/>
          <a:stretch>
            <a:fillRect/>
          </a:stretch>
        </p:blipFill>
        <p:spPr bwMode="auto">
          <a:xfrm>
            <a:off x="381671" y="1828006"/>
            <a:ext cx="8380658" cy="3201988"/>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Implementation of full adder in sum-of-products form</a:t>
            </a:r>
            <a:endParaRPr lang="en-US" sz="2000" baseline="-25000" dirty="0">
              <a:latin typeface="+mn-lt"/>
            </a:endParaRPr>
          </a:p>
        </p:txBody>
      </p:sp>
      <p:pic>
        <p:nvPicPr>
          <p:cNvPr id="3074" name="Picture 2" descr="First logic diagram. The following sets of inputs enter separate and gates: x prime, y prime, and z; x prime, y, and z prime; x, y prime, and z prime; x, y, and z. The outputs from the and gates then enter an or gate, producing S. Second diagram: The following sets of inputs enter separate and gates: x and y, x and z, y and z. The and gate outputs then enter an or gate, producing C."/>
          <p:cNvPicPr>
            <a:picLocks noChangeAspect="1" noChangeArrowheads="1"/>
          </p:cNvPicPr>
          <p:nvPr/>
        </p:nvPicPr>
        <p:blipFill>
          <a:blip r:embed="rId3"/>
          <a:srcRect/>
          <a:stretch>
            <a:fillRect/>
          </a:stretch>
        </p:blipFill>
        <p:spPr bwMode="auto">
          <a:xfrm>
            <a:off x="1110827" y="1980406"/>
            <a:ext cx="6922346" cy="2897188"/>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Implementation of full adder with two half adders and an OR gate</a:t>
            </a:r>
            <a:endParaRPr lang="en-US" sz="2000" baseline="-25000" dirty="0">
              <a:latin typeface="+mn-lt"/>
            </a:endParaRPr>
          </a:p>
        </p:txBody>
      </p:sp>
      <p:pic>
        <p:nvPicPr>
          <p:cNvPr id="4098" name="Picture 2" descr="The structure includes a series of two units, with each unit containing an and gate and an x or gate. Inputs x and y enter each gate in the first unit. The x or gate produces x exclusive or y, and the and gate produces x y. The signal for x exclusive or y and input z then enter each gate in the second unit. The x or gate in the second unit produces x exclusive or y, exclusive or z, leading to S. The and gate produces x exclusive or y, times z, which enters an or gate, along with input z. The or gate produces x exclusive or y, times z + x y, leading to C."/>
          <p:cNvPicPr>
            <a:picLocks noChangeAspect="1" noChangeArrowheads="1"/>
          </p:cNvPicPr>
          <p:nvPr/>
        </p:nvPicPr>
        <p:blipFill>
          <a:blip r:embed="rId3"/>
          <a:srcRect/>
          <a:stretch>
            <a:fillRect/>
          </a:stretch>
        </p:blipFill>
        <p:spPr bwMode="auto">
          <a:xfrm>
            <a:off x="512894" y="2143919"/>
            <a:ext cx="8118212" cy="2570162"/>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Four-bit adder</a:t>
            </a:r>
            <a:endParaRPr lang="en-US" sz="2000" baseline="-25000" dirty="0">
              <a:latin typeface="+mn-lt"/>
            </a:endParaRPr>
          </a:p>
        </p:txBody>
      </p:sp>
      <p:pic>
        <p:nvPicPr>
          <p:cNvPr id="5122" name="Picture 2" descr="A sub 0, B sub 0, and C sub 0 enter the first F Ay, leading to output S sub 0, and sending C sub 1 to the second F Ay, which also receives Ay sub 1 and B sub 1. The second F Ay produces output S sub 1 and sends C sub 2 to the third F Ay. The third F Ay also receives Ay sub 2 and B sub 2, before producing S sub 2 and sending C sub 3 to the fourth F Ay. The fourth F Ay receives Ay sub 3 and B sub 3, before producing S sub 3 and sending C sub 4 to the next unit."/>
          <p:cNvPicPr>
            <a:picLocks noChangeAspect="1" noChangeArrowheads="1"/>
          </p:cNvPicPr>
          <p:nvPr/>
        </p:nvPicPr>
        <p:blipFill>
          <a:blip r:embed="rId3" cstate="print"/>
          <a:srcRect/>
          <a:stretch>
            <a:fillRect/>
          </a:stretch>
        </p:blipFill>
        <p:spPr bwMode="auto">
          <a:xfrm>
            <a:off x="1143000" y="1277938"/>
            <a:ext cx="6577994" cy="2151062"/>
          </a:xfrm>
          <a:prstGeom prst="rect">
            <a:avLst/>
          </a:prstGeom>
          <a:noFill/>
        </p:spPr>
      </p:pic>
      <p:pic>
        <p:nvPicPr>
          <p:cNvPr id="4" name="Picture 3" descr="Z:\NewMedia\Ebook-Novella\Wiley\jira\Mano_Ciletti6e\Work\Images\Ch04\untp161.jpg">
            <a:extLst>
              <a:ext uri="{FF2B5EF4-FFF2-40B4-BE49-F238E27FC236}">
                <a16:creationId xmlns:a16="http://schemas.microsoft.com/office/drawing/2014/main" id="{DEAC565B-C182-433D-AD4D-F834EE18593A}"/>
              </a:ext>
            </a:extLst>
          </p:cNvPr>
          <p:cNvPicPr>
            <a:picLocks noChangeAspect="1" noChangeArrowheads="1"/>
          </p:cNvPicPr>
          <p:nvPr/>
        </p:nvPicPr>
        <p:blipFill>
          <a:blip r:embed="rId4" cstate="print"/>
          <a:srcRect/>
          <a:stretch>
            <a:fillRect/>
          </a:stretch>
        </p:blipFill>
        <p:spPr bwMode="auto">
          <a:xfrm>
            <a:off x="1843202" y="3962400"/>
            <a:ext cx="5177589" cy="2049463"/>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29649"/>
            <a:ext cx="8391728" cy="924699"/>
          </a:xfrm>
        </p:spPr>
        <p:txBody>
          <a:bodyPr/>
          <a:lstStyle/>
          <a:p>
            <a:br>
              <a:rPr lang="en-US" sz="2000" b="1" dirty="0">
                <a:latin typeface="+mn-lt"/>
              </a:rPr>
            </a:br>
            <a:r>
              <a:rPr lang="en-US" sz="2000" dirty="0"/>
              <a:t>Full adder with </a:t>
            </a:r>
            <a:r>
              <a:rPr lang="en-US" sz="2000" i="1" dirty="0"/>
              <a:t>P </a:t>
            </a:r>
            <a:r>
              <a:rPr lang="en-US" sz="2000" dirty="0"/>
              <a:t>and</a:t>
            </a:r>
            <a:r>
              <a:rPr lang="en-US" sz="2000" i="1" dirty="0"/>
              <a:t> G </a:t>
            </a:r>
            <a:r>
              <a:rPr lang="en-US" sz="2000" dirty="0"/>
              <a:t>shown</a:t>
            </a:r>
            <a:endParaRPr lang="en-US" sz="2000" dirty="0">
              <a:latin typeface="+mn-lt"/>
            </a:endParaRPr>
          </a:p>
        </p:txBody>
      </p:sp>
      <p:pic>
        <p:nvPicPr>
          <p:cNvPr id="6146" name="Picture 2" descr="The structure has a series of two half adders. Inputs Ay sub i and B sub i enter the first half adder. The x or gate yields P sub i, and the and gate yields G sub i. P sub i and input C sub i enter the second half adder. The x or gate produces P sub i exclusive or C sub i, leading to S sub i. The and gate sends output to an or gate, where it combines with G sub i, leading to P sub i C sub i + G sub i, and eventually C sub i + 1."/>
          <p:cNvPicPr>
            <a:picLocks noChangeAspect="1" noChangeArrowheads="1"/>
          </p:cNvPicPr>
          <p:nvPr/>
        </p:nvPicPr>
        <p:blipFill>
          <a:blip r:embed="rId3"/>
          <a:srcRect/>
          <a:stretch>
            <a:fillRect/>
          </a:stretch>
        </p:blipFill>
        <p:spPr bwMode="auto">
          <a:xfrm>
            <a:off x="484303" y="2001044"/>
            <a:ext cx="8175394" cy="2855912"/>
          </a:xfrm>
          <a:prstGeom prst="rect">
            <a:avLst/>
          </a:prstGeom>
          <a:noFill/>
        </p:spPr>
      </p:pic>
      <p:sp>
        <p:nvSpPr>
          <p:cNvPr id="2" name="TextBox 1">
            <a:extLst>
              <a:ext uri="{FF2B5EF4-FFF2-40B4-BE49-F238E27FC236}">
                <a16:creationId xmlns:a16="http://schemas.microsoft.com/office/drawing/2014/main" id="{9C3916A7-7055-49B4-B907-23CE11DBF3B7}"/>
              </a:ext>
            </a:extLst>
          </p:cNvPr>
          <p:cNvSpPr txBox="1"/>
          <p:nvPr/>
        </p:nvSpPr>
        <p:spPr>
          <a:xfrm>
            <a:off x="1295400" y="5181600"/>
            <a:ext cx="5607055" cy="1323439"/>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t>Delay time increase (carry delay)</a:t>
            </a:r>
          </a:p>
          <a:p>
            <a:pPr marL="342900" indent="-342900">
              <a:buFont typeface="Arial" panose="020B0604020202020204" pitchFamily="34" charset="0"/>
              <a:buChar char="•"/>
            </a:pPr>
            <a:r>
              <a:rPr lang="en-US" altLang="ko-KR" sz="2000" dirty="0"/>
              <a:t>One solution is </a:t>
            </a:r>
            <a:r>
              <a:rPr lang="en-US" altLang="ko-KR" sz="2000" b="1" i="1" dirty="0"/>
              <a:t>carry lookahead</a:t>
            </a:r>
          </a:p>
          <a:p>
            <a:pPr marL="342900" indent="-342900">
              <a:buFont typeface="Arial" panose="020B0604020202020204" pitchFamily="34" charset="0"/>
              <a:buChar char="•"/>
            </a:pPr>
            <a:r>
              <a:rPr lang="en-US" altLang="ko-KR" sz="2000" dirty="0"/>
              <a:t>All carry is a function of </a:t>
            </a:r>
            <a:r>
              <a:rPr lang="en-US" altLang="ko-KR" sz="2000" dirty="0" err="1"/>
              <a:t>P</a:t>
            </a:r>
            <a:r>
              <a:rPr lang="en-US" altLang="ko-KR" sz="1050" dirty="0" err="1"/>
              <a:t>i</a:t>
            </a:r>
            <a:r>
              <a:rPr lang="en-US" altLang="ko-KR" sz="2000" dirty="0" err="1"/>
              <a:t>,G</a:t>
            </a:r>
            <a:r>
              <a:rPr lang="en-US" altLang="ko-KR" sz="1050" dirty="0" err="1"/>
              <a:t>i</a:t>
            </a:r>
            <a:r>
              <a:rPr lang="en-US" altLang="ko-KR" sz="2000" dirty="0"/>
              <a:t> and C</a:t>
            </a:r>
            <a:r>
              <a:rPr lang="en-US" altLang="ko-KR" sz="1050" dirty="0"/>
              <a:t>0</a:t>
            </a:r>
          </a:p>
          <a:p>
            <a:pPr marL="342900" indent="-342900">
              <a:buFont typeface="Arial" panose="020B0604020202020204" pitchFamily="34" charset="0"/>
              <a:buChar char="•"/>
            </a:pPr>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29649"/>
            <a:ext cx="8391728" cy="924699"/>
          </a:xfrm>
        </p:spPr>
        <p:txBody>
          <a:bodyPr/>
          <a:lstStyle/>
          <a:p>
            <a:br>
              <a:rPr lang="en-US" sz="2000" b="1" dirty="0">
                <a:latin typeface="+mn-lt"/>
              </a:rPr>
            </a:br>
            <a:r>
              <a:rPr lang="en-US" sz="2000" dirty="0"/>
              <a:t>Logic diagram of carry lookahead generator</a:t>
            </a:r>
            <a:endParaRPr lang="en-US" sz="2000" dirty="0">
              <a:latin typeface="+mn-lt"/>
            </a:endParaRPr>
          </a:p>
        </p:txBody>
      </p:sp>
      <p:pic>
        <p:nvPicPr>
          <p:cNvPr id="7170" name="Picture 2" descr="The structure has two levels. For each level, the following lists provides the inputs for each gate. Level 1. First and gate: P sub 0, P sub 1, P sub 2, C sub 0. Second and gate: P sub 1, P sub 2, G sub 0. Third and gate: P sub 2 and G sub 1. Fourth and gate: P sub 0, P sub 1, C sub 0. Fifth and gate: P sub 1 and G sub 0. Sixth and gate; P sub 0 and C sub 0. Level 2. First or gate: G sub 2 and signals from first to third level 1 and gates. The first or gate produces C sub 1. Second or gate: G sub 1 and signals from the fourth and fifth and gates. The second or gate produces C sub 2. third or gate: G sub 0 and the signal from the sixth and gate. The third or gate produces C sub 1."/>
          <p:cNvPicPr>
            <a:picLocks noChangeAspect="1" noChangeArrowheads="1"/>
          </p:cNvPicPr>
          <p:nvPr/>
        </p:nvPicPr>
        <p:blipFill>
          <a:blip r:embed="rId3"/>
          <a:srcRect/>
          <a:stretch>
            <a:fillRect/>
          </a:stretch>
        </p:blipFill>
        <p:spPr bwMode="auto">
          <a:xfrm>
            <a:off x="2362200" y="1524000"/>
            <a:ext cx="4419600" cy="4346034"/>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707654"/>
          </a:xfrm>
        </p:spPr>
        <p:txBody>
          <a:bodyPr/>
          <a:lstStyle/>
          <a:p>
            <a:br>
              <a:rPr lang="en-US" sz="2000" b="1" dirty="0">
                <a:latin typeface="+mn-lt"/>
              </a:rPr>
            </a:br>
            <a:r>
              <a:rPr lang="en-US" sz="2000" dirty="0"/>
              <a:t>Four-bit adder with carry lookahead </a:t>
            </a:r>
            <a:br>
              <a:rPr lang="en-US" sz="2000" dirty="0">
                <a:latin typeface="+mn-lt"/>
              </a:rPr>
            </a:br>
            <a:endParaRPr lang="en-US" sz="2000" dirty="0">
              <a:latin typeface="+mn-lt"/>
            </a:endParaRPr>
          </a:p>
        </p:txBody>
      </p:sp>
      <p:pic>
        <p:nvPicPr>
          <p:cNvPr id="1026" name="Picture 2" descr="The structure includes four adder units. for each unit, the following list provides the inputs, followed by the outputs from the x or and, and gates. First unit: inputs Ay sub 0 and B sub 0, outputs P sub 0 and G sub 0. Second unit: inputs Ay sub 1 and B sub 1, outputs P sub 1 and G sub 1. Third unit: inputs Ay sub 2 and B sub 2, outputs P sub 2 and G sub 2. Fourth unit: inputs Ay sub 3 and B sub 3, outputs P sub 3 and G sub 3. The outputs enter the carry lookahead generator, along with C sub 0, and the generator responds by creating values C sub 0 to C sub 4. The corresponding P and C values then become inputs for x or gates that produce outputs S sub 0 to S sub 3."/>
          <p:cNvPicPr>
            <a:picLocks noChangeAspect="1" noChangeArrowheads="1"/>
          </p:cNvPicPr>
          <p:nvPr/>
        </p:nvPicPr>
        <p:blipFill>
          <a:blip r:embed="rId3"/>
          <a:srcRect/>
          <a:stretch>
            <a:fillRect/>
          </a:stretch>
        </p:blipFill>
        <p:spPr bwMode="auto">
          <a:xfrm>
            <a:off x="838200" y="1600200"/>
            <a:ext cx="3352800" cy="4211562"/>
          </a:xfrm>
          <a:prstGeom prst="rect">
            <a:avLst/>
          </a:prstGeom>
          <a:noFill/>
        </p:spPr>
      </p:pic>
      <p:pic>
        <p:nvPicPr>
          <p:cNvPr id="4" name="Picture 10" descr="C:\Documents and Settings\추철환\바탕 화면\carry.jpg">
            <a:extLst>
              <a:ext uri="{FF2B5EF4-FFF2-40B4-BE49-F238E27FC236}">
                <a16:creationId xmlns:a16="http://schemas.microsoft.com/office/drawing/2014/main" id="{988B25C3-1940-43D7-AF10-C5B7DEB20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667000"/>
            <a:ext cx="4343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12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Block diagram of </a:t>
            </a:r>
            <a:r>
              <a:rPr lang="en-US" sz="2000"/>
              <a:t>combinational circuit</a:t>
            </a:r>
            <a:endParaRPr lang="en-US" sz="2000" dirty="0">
              <a:latin typeface="+mn-lt"/>
            </a:endParaRPr>
          </a:p>
        </p:txBody>
      </p:sp>
      <p:pic>
        <p:nvPicPr>
          <p:cNvPr id="2" name="Picture 2" descr="The combinational circuit receives n inputs and produces m outputs."/>
          <p:cNvPicPr>
            <a:picLocks noChangeAspect="1" noChangeArrowheads="1"/>
          </p:cNvPicPr>
          <p:nvPr/>
        </p:nvPicPr>
        <p:blipFill>
          <a:blip r:embed="rId3"/>
          <a:srcRect/>
          <a:stretch>
            <a:fillRect/>
          </a:stretch>
        </p:blipFill>
        <p:spPr bwMode="auto">
          <a:xfrm>
            <a:off x="800155" y="2504281"/>
            <a:ext cx="7543690" cy="1849438"/>
          </a:xfrm>
          <a:prstGeom prst="rect">
            <a:avLst/>
          </a:prstGeom>
          <a:noFill/>
        </p:spPr>
      </p:pic>
      <p:sp>
        <p:nvSpPr>
          <p:cNvPr id="4" name="TextBox 3">
            <a:extLst>
              <a:ext uri="{FF2B5EF4-FFF2-40B4-BE49-F238E27FC236}">
                <a16:creationId xmlns:a16="http://schemas.microsoft.com/office/drawing/2014/main" id="{285EE523-3C12-4B55-A8BD-A26C40894E73}"/>
              </a:ext>
            </a:extLst>
          </p:cNvPr>
          <p:cNvSpPr txBox="1"/>
          <p:nvPr/>
        </p:nvSpPr>
        <p:spPr>
          <a:xfrm>
            <a:off x="1861965" y="4953000"/>
            <a:ext cx="5864106" cy="707886"/>
          </a:xfrm>
          <a:prstGeom prst="rect">
            <a:avLst/>
          </a:prstGeom>
          <a:noFill/>
        </p:spPr>
        <p:txBody>
          <a:bodyPr wrap="none" rtlCol="0">
            <a:spAutoFit/>
          </a:bodyPr>
          <a:lstStyle/>
          <a:p>
            <a:r>
              <a:rPr lang="en-US" altLang="ko-KR" sz="2000" dirty="0"/>
              <a:t>Outputs are determined by the present inputs only</a:t>
            </a:r>
          </a:p>
          <a:p>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707654"/>
          </a:xfrm>
        </p:spPr>
        <p:txBody>
          <a:bodyPr/>
          <a:lstStyle/>
          <a:p>
            <a:br>
              <a:rPr lang="en-US" sz="2000" b="1" dirty="0">
                <a:latin typeface="+mn-lt"/>
              </a:rPr>
            </a:br>
            <a:r>
              <a:rPr lang="en-US" sz="2000" dirty="0"/>
              <a:t>Overflow</a:t>
            </a:r>
            <a:br>
              <a:rPr lang="en-US" sz="2000" dirty="0">
                <a:latin typeface="+mn-lt"/>
              </a:rPr>
            </a:br>
            <a:endParaRPr lang="en-US" sz="2000" dirty="0">
              <a:latin typeface="+mn-lt"/>
            </a:endParaRPr>
          </a:p>
        </p:txBody>
      </p:sp>
      <p:sp>
        <p:nvSpPr>
          <p:cNvPr id="2" name="TextBox 1">
            <a:extLst>
              <a:ext uri="{FF2B5EF4-FFF2-40B4-BE49-F238E27FC236}">
                <a16:creationId xmlns:a16="http://schemas.microsoft.com/office/drawing/2014/main" id="{D413B7C5-DE8A-4D31-8961-CF77E35AF2E9}"/>
              </a:ext>
            </a:extLst>
          </p:cNvPr>
          <p:cNvSpPr txBox="1"/>
          <p:nvPr/>
        </p:nvSpPr>
        <p:spPr>
          <a:xfrm>
            <a:off x="1676400" y="1543050"/>
            <a:ext cx="5243743" cy="1323439"/>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a:t>Sum of </a:t>
            </a:r>
            <a:r>
              <a:rPr lang="en-US" altLang="ko-KR" sz="2000" i="1" dirty="0"/>
              <a:t>n </a:t>
            </a:r>
            <a:r>
              <a:rPr lang="en-US" altLang="ko-KR" sz="2000" dirty="0"/>
              <a:t>digit number occupies </a:t>
            </a:r>
            <a:r>
              <a:rPr lang="en-US" altLang="ko-KR" sz="2000" i="1" dirty="0"/>
              <a:t>n</a:t>
            </a:r>
            <a:r>
              <a:rPr lang="en-US" altLang="ko-KR" sz="2000" dirty="0"/>
              <a:t>+1digit</a:t>
            </a:r>
          </a:p>
          <a:p>
            <a:pPr marL="342900" indent="-342900">
              <a:buFont typeface="Arial" panose="020B0604020202020204" pitchFamily="34" charset="0"/>
              <a:buChar char="•"/>
            </a:pPr>
            <a:r>
              <a:rPr lang="en-US" altLang="ko-KR" sz="2000" dirty="0"/>
              <a:t>Occurs when two numbers are same sign</a:t>
            </a:r>
          </a:p>
          <a:p>
            <a:pPr marL="342900" indent="-342900">
              <a:buFont typeface="Arial" panose="020B0604020202020204" pitchFamily="34" charset="0"/>
              <a:buChar char="•"/>
            </a:pPr>
            <a:r>
              <a:rPr lang="en-US" altLang="ko-KR" sz="2000" dirty="0"/>
              <a:t>   </a:t>
            </a:r>
            <a:r>
              <a:rPr lang="en-US" altLang="ko-KR" dirty="0"/>
              <a:t>(examples of overflow)</a:t>
            </a:r>
          </a:p>
          <a:p>
            <a:pPr marL="342900" indent="-342900">
              <a:buFont typeface="Arial" panose="020B0604020202020204" pitchFamily="34" charset="0"/>
              <a:buChar char="•"/>
            </a:pPr>
            <a:endParaRPr lang="ko-KR" altLang="en-US" sz="2000" dirty="0" err="1"/>
          </a:p>
        </p:txBody>
      </p:sp>
      <p:pic>
        <p:nvPicPr>
          <p:cNvPr id="6" name="Picture 5" descr="C:\Documents and Settings\추철환\바탕 화면\adder.jpg">
            <a:extLst>
              <a:ext uri="{FF2B5EF4-FFF2-40B4-BE49-F238E27FC236}">
                <a16:creationId xmlns:a16="http://schemas.microsoft.com/office/drawing/2014/main" id="{13B0592B-99AE-40B3-A500-0F5668CC5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266539"/>
            <a:ext cx="6477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72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Four-bit adder–subtractor (with overflow detection)</a:t>
            </a:r>
            <a:endParaRPr lang="en-US" sz="2000" baseline="-25000" dirty="0">
              <a:latin typeface="+mn-lt"/>
            </a:endParaRPr>
          </a:p>
        </p:txBody>
      </p:sp>
      <p:pic>
        <p:nvPicPr>
          <p:cNvPr id="2050" name="Picture 2" descr="The structure includes a series of 4 F Ay units. Each F Ay receives three types of input: C from M or the previous F Ay, Ay, and M exclusive or B. Each F Ay produces output S. The inputs and outputs are identified by subscript numbers indicating order in the direction of flow. At the end of the sequence, C sub 4 yields C, and C sub 3 x or C sub 4 yields V."/>
          <p:cNvPicPr>
            <a:picLocks noChangeAspect="1" noChangeArrowheads="1"/>
          </p:cNvPicPr>
          <p:nvPr/>
        </p:nvPicPr>
        <p:blipFill>
          <a:blip r:embed="rId3"/>
          <a:srcRect/>
          <a:stretch>
            <a:fillRect/>
          </a:stretch>
        </p:blipFill>
        <p:spPr bwMode="auto">
          <a:xfrm>
            <a:off x="1100380" y="1676400"/>
            <a:ext cx="6943240" cy="35052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15528" cy="631454"/>
          </a:xfrm>
        </p:spPr>
        <p:txBody>
          <a:bodyPr/>
          <a:lstStyle/>
          <a:p>
            <a:br>
              <a:rPr lang="en-US" sz="2000" b="1" dirty="0">
                <a:latin typeface="+mn-lt"/>
              </a:rPr>
            </a:br>
            <a:r>
              <a:rPr lang="en-US" sz="2000" i="1" dirty="0"/>
              <a:t> </a:t>
            </a:r>
            <a:r>
              <a:rPr lang="en-US" sz="2000" dirty="0"/>
              <a:t>Derivation of BCD Adder</a:t>
            </a:r>
            <a:endParaRPr lang="en-US" sz="2000" baseline="-25000" dirty="0">
              <a:latin typeface="+mn-lt"/>
            </a:endParaRPr>
          </a:p>
        </p:txBody>
      </p:sp>
      <p:pic>
        <p:nvPicPr>
          <p:cNvPr id="3074" name="Picture 2" descr="Z:\NewMedia\Ebook-Novella\Wiley\jira\Mano_Ciletti6e\Work\Images\Ch04\t05.jpg"/>
          <p:cNvPicPr>
            <a:picLocks noChangeAspect="1" noChangeArrowheads="1"/>
          </p:cNvPicPr>
          <p:nvPr/>
        </p:nvPicPr>
        <p:blipFill>
          <a:blip r:embed="rId3"/>
          <a:srcRect/>
          <a:stretch>
            <a:fillRect/>
          </a:stretch>
        </p:blipFill>
        <p:spPr bwMode="auto">
          <a:xfrm>
            <a:off x="1752600" y="1524000"/>
            <a:ext cx="5652254" cy="44196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27591"/>
            <a:ext cx="8315528" cy="639209"/>
          </a:xfrm>
        </p:spPr>
        <p:txBody>
          <a:bodyPr/>
          <a:lstStyle/>
          <a:p>
            <a:br>
              <a:rPr lang="en-US" sz="2000" b="1" dirty="0">
                <a:latin typeface="+mn-lt"/>
              </a:rPr>
            </a:br>
            <a:r>
              <a:rPr lang="en-US" sz="2000" dirty="0"/>
              <a:t>Block diagram of a BCD adder</a:t>
            </a:r>
            <a:endParaRPr lang="en-US" sz="2000" dirty="0">
              <a:latin typeface="+mn-lt"/>
            </a:endParaRPr>
          </a:p>
        </p:txBody>
      </p:sp>
      <p:pic>
        <p:nvPicPr>
          <p:cNvPr id="4098" name="Picture 2" descr="The carry in, augend, and addend enter the 4-bit binary adder, producing carry out K, as well as outputs Z sub 1, Z sub 2, Z sub 4, and Z sub 8.  The four Z values proceed directly to a second 4-bit binary adder. However, the paired outputs Z sub 2 and Z sub 8, and Z sub 4 and Z sub 8 also enter separate and gates. The and gate outputs then combine with K at an or gate that sends output carry to the second 4-bit binary adder. Within the second 4-bit binary adder, the output carry, 0 values, and original Z values produce outputs S sub 1, S sub 2, S sub 4, and S sub 8."/>
          <p:cNvPicPr>
            <a:picLocks noChangeAspect="1" noChangeArrowheads="1"/>
          </p:cNvPicPr>
          <p:nvPr/>
        </p:nvPicPr>
        <p:blipFill>
          <a:blip r:embed="rId3"/>
          <a:srcRect/>
          <a:stretch>
            <a:fillRect/>
          </a:stretch>
        </p:blipFill>
        <p:spPr bwMode="auto">
          <a:xfrm>
            <a:off x="453764" y="1447800"/>
            <a:ext cx="4724400" cy="4641006"/>
          </a:xfrm>
          <a:prstGeom prst="rect">
            <a:avLst/>
          </a:prstGeom>
          <a:noFill/>
        </p:spPr>
      </p:pic>
      <p:sp>
        <p:nvSpPr>
          <p:cNvPr id="2" name="TextBox 1">
            <a:extLst>
              <a:ext uri="{FF2B5EF4-FFF2-40B4-BE49-F238E27FC236}">
                <a16:creationId xmlns:a16="http://schemas.microsoft.com/office/drawing/2014/main" id="{AC801237-2901-4617-944D-90738F551488}"/>
              </a:ext>
            </a:extLst>
          </p:cNvPr>
          <p:cNvSpPr txBox="1"/>
          <p:nvPr/>
        </p:nvSpPr>
        <p:spPr>
          <a:xfrm>
            <a:off x="4870073" y="2895600"/>
            <a:ext cx="3802644" cy="1138773"/>
          </a:xfrm>
          <a:prstGeom prst="rect">
            <a:avLst/>
          </a:prstGeom>
          <a:noFill/>
        </p:spPr>
        <p:txBody>
          <a:bodyPr wrap="none" rtlCol="0">
            <a:spAutoFit/>
          </a:bodyPr>
          <a:lstStyle/>
          <a:p>
            <a:pPr marL="342900" indent="-342900">
              <a:buFont typeface="Arial" panose="020B0604020202020204" pitchFamily="34" charset="0"/>
              <a:buChar char="•"/>
            </a:pPr>
            <a:r>
              <a:rPr lang="en-US" altLang="ko-KR" sz="1600" dirty="0"/>
              <a:t>BCD digit output of 2-BCD digit sum</a:t>
            </a:r>
          </a:p>
          <a:p>
            <a:pPr marL="342900" indent="-342900">
              <a:buFont typeface="Arial" panose="020B0604020202020204" pitchFamily="34" charset="0"/>
              <a:buChar char="•"/>
            </a:pPr>
            <a:r>
              <a:rPr lang="en-US" altLang="ko-KR" sz="1600" dirty="0"/>
              <a:t>Carry occurs if output 1010~1111</a:t>
            </a:r>
          </a:p>
          <a:p>
            <a:pPr marL="342900" indent="-342900">
              <a:buFont typeface="Arial" panose="020B0604020202020204" pitchFamily="34" charset="0"/>
              <a:buChar char="•"/>
            </a:pPr>
            <a:r>
              <a:rPr lang="en-US" altLang="ko-KR" sz="1600" dirty="0"/>
              <a:t>C=K+Z8Z4+Z8Z2</a:t>
            </a:r>
          </a:p>
          <a:p>
            <a:endParaRPr lang="ko-KR" altLang="en-US" sz="2000" dirty="0" err="1"/>
          </a:p>
        </p:txBody>
      </p:sp>
      <p:grpSp>
        <p:nvGrpSpPr>
          <p:cNvPr id="4" name="그룹 3">
            <a:extLst>
              <a:ext uri="{FF2B5EF4-FFF2-40B4-BE49-F238E27FC236}">
                <a16:creationId xmlns:a16="http://schemas.microsoft.com/office/drawing/2014/main" id="{5D6E946D-D835-4E1E-BE3E-E8242DF0C10E}"/>
              </a:ext>
            </a:extLst>
          </p:cNvPr>
          <p:cNvGrpSpPr/>
          <p:nvPr/>
        </p:nvGrpSpPr>
        <p:grpSpPr>
          <a:xfrm>
            <a:off x="5486400" y="3429000"/>
            <a:ext cx="1828800" cy="1611588"/>
            <a:chOff x="5410200" y="3341412"/>
            <a:chExt cx="2133600" cy="2743200"/>
          </a:xfrm>
        </p:grpSpPr>
        <p:sp>
          <p:nvSpPr>
            <p:cNvPr id="5" name="Text Box 9">
              <a:extLst>
                <a:ext uri="{FF2B5EF4-FFF2-40B4-BE49-F238E27FC236}">
                  <a16:creationId xmlns:a16="http://schemas.microsoft.com/office/drawing/2014/main" id="{4849FDE9-38E0-4D73-A103-7E96792CA13C}"/>
                </a:ext>
              </a:extLst>
            </p:cNvPr>
            <p:cNvSpPr txBox="1">
              <a:spLocks noChangeArrowheads="1"/>
            </p:cNvSpPr>
            <p:nvPr/>
          </p:nvSpPr>
          <p:spPr bwMode="auto">
            <a:xfrm>
              <a:off x="6553200" y="3798612"/>
              <a:ext cx="990600" cy="107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spcBef>
                  <a:spcPct val="50000"/>
                </a:spcBef>
                <a:buFontTx/>
                <a:buNone/>
              </a:pPr>
              <a:r>
                <a:rPr lang="ko-KR" altLang="en-US" sz="1400"/>
                <a:t>1010</a:t>
              </a:r>
            </a:p>
            <a:p>
              <a:pPr eaLnBrk="1" hangingPunct="1">
                <a:spcBef>
                  <a:spcPct val="50000"/>
                </a:spcBef>
                <a:buFontTx/>
                <a:buNone/>
              </a:pPr>
              <a:r>
                <a:rPr lang="ko-KR" altLang="en-US" sz="1400"/>
                <a:t>1011</a:t>
              </a:r>
            </a:p>
          </p:txBody>
        </p:sp>
        <p:sp>
          <p:nvSpPr>
            <p:cNvPr id="6" name="Text Box 10">
              <a:extLst>
                <a:ext uri="{FF2B5EF4-FFF2-40B4-BE49-F238E27FC236}">
                  <a16:creationId xmlns:a16="http://schemas.microsoft.com/office/drawing/2014/main" id="{4C72A43C-7B5A-456B-AD3D-868F8E898143}"/>
                </a:ext>
              </a:extLst>
            </p:cNvPr>
            <p:cNvSpPr txBox="1">
              <a:spLocks noChangeArrowheads="1"/>
            </p:cNvSpPr>
            <p:nvPr/>
          </p:nvSpPr>
          <p:spPr bwMode="auto">
            <a:xfrm>
              <a:off x="5638800" y="3798612"/>
              <a:ext cx="1066800" cy="217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spcBef>
                  <a:spcPct val="50000"/>
                </a:spcBef>
                <a:buFontTx/>
                <a:buNone/>
              </a:pPr>
              <a:r>
                <a:rPr lang="ko-KR" altLang="en-US" sz="1400"/>
                <a:t>1100</a:t>
              </a:r>
            </a:p>
            <a:p>
              <a:pPr eaLnBrk="1" hangingPunct="1">
                <a:spcBef>
                  <a:spcPct val="50000"/>
                </a:spcBef>
                <a:buFontTx/>
                <a:buNone/>
              </a:pPr>
              <a:r>
                <a:rPr lang="ko-KR" altLang="en-US" sz="1400"/>
                <a:t>1101</a:t>
              </a:r>
            </a:p>
            <a:p>
              <a:pPr eaLnBrk="1" hangingPunct="1">
                <a:spcBef>
                  <a:spcPct val="50000"/>
                </a:spcBef>
                <a:buFontTx/>
                <a:buNone/>
              </a:pPr>
              <a:r>
                <a:rPr lang="ko-KR" altLang="en-US" sz="1400"/>
                <a:t>1110</a:t>
              </a:r>
            </a:p>
            <a:p>
              <a:pPr eaLnBrk="1" hangingPunct="1">
                <a:spcBef>
                  <a:spcPct val="50000"/>
                </a:spcBef>
                <a:buFontTx/>
                <a:buNone/>
              </a:pPr>
              <a:r>
                <a:rPr lang="ko-KR" altLang="en-US" sz="1400"/>
                <a:t>1111</a:t>
              </a:r>
            </a:p>
          </p:txBody>
        </p:sp>
        <p:sp>
          <p:nvSpPr>
            <p:cNvPr id="7" name="Oval 11">
              <a:extLst>
                <a:ext uri="{FF2B5EF4-FFF2-40B4-BE49-F238E27FC236}">
                  <a16:creationId xmlns:a16="http://schemas.microsoft.com/office/drawing/2014/main" id="{A514C275-B60D-4521-B149-82B4C3A3FCF2}"/>
                </a:ext>
              </a:extLst>
            </p:cNvPr>
            <p:cNvSpPr>
              <a:spLocks noChangeArrowheads="1"/>
            </p:cNvSpPr>
            <p:nvPr/>
          </p:nvSpPr>
          <p:spPr bwMode="auto">
            <a:xfrm>
              <a:off x="5410200" y="3417612"/>
              <a:ext cx="685800" cy="1752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endParaRPr lang="ko-KR" altLang="en-US" sz="1400"/>
            </a:p>
          </p:txBody>
        </p:sp>
        <p:sp>
          <p:nvSpPr>
            <p:cNvPr id="8" name="Oval 12">
              <a:extLst>
                <a:ext uri="{FF2B5EF4-FFF2-40B4-BE49-F238E27FC236}">
                  <a16:creationId xmlns:a16="http://schemas.microsoft.com/office/drawing/2014/main" id="{6CB58A55-65E8-4BCF-B87F-0FDBEADF95F6}"/>
                </a:ext>
              </a:extLst>
            </p:cNvPr>
            <p:cNvSpPr>
              <a:spLocks noChangeArrowheads="1"/>
            </p:cNvSpPr>
            <p:nvPr/>
          </p:nvSpPr>
          <p:spPr bwMode="auto">
            <a:xfrm>
              <a:off x="5715000" y="3417612"/>
              <a:ext cx="838200" cy="1676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endParaRPr lang="ko-KR" altLang="en-US" sz="1400"/>
            </a:p>
          </p:txBody>
        </p:sp>
        <p:sp>
          <p:nvSpPr>
            <p:cNvPr id="9" name="Oval 13">
              <a:extLst>
                <a:ext uri="{FF2B5EF4-FFF2-40B4-BE49-F238E27FC236}">
                  <a16:creationId xmlns:a16="http://schemas.microsoft.com/office/drawing/2014/main" id="{B06CBA4C-03B7-4E50-8FA0-574D10CC1BA9}"/>
                </a:ext>
              </a:extLst>
            </p:cNvPr>
            <p:cNvSpPr>
              <a:spLocks noChangeArrowheads="1"/>
            </p:cNvSpPr>
            <p:nvPr/>
          </p:nvSpPr>
          <p:spPr bwMode="auto">
            <a:xfrm>
              <a:off x="5791200" y="3341412"/>
              <a:ext cx="685800" cy="18288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endParaRPr lang="ko-KR" altLang="en-US" sz="1400"/>
            </a:p>
          </p:txBody>
        </p:sp>
        <p:sp>
          <p:nvSpPr>
            <p:cNvPr id="10" name="Oval 14">
              <a:extLst>
                <a:ext uri="{FF2B5EF4-FFF2-40B4-BE49-F238E27FC236}">
                  <a16:creationId xmlns:a16="http://schemas.microsoft.com/office/drawing/2014/main" id="{A0CFB8FB-4FAD-4E84-A6C1-E0B834B5E426}"/>
                </a:ext>
              </a:extLst>
            </p:cNvPr>
            <p:cNvSpPr>
              <a:spLocks noChangeArrowheads="1"/>
            </p:cNvSpPr>
            <p:nvPr/>
          </p:nvSpPr>
          <p:spPr bwMode="auto">
            <a:xfrm>
              <a:off x="6629400" y="3341412"/>
              <a:ext cx="838200" cy="17526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endParaRPr lang="ko-KR" altLang="en-US" sz="1400"/>
            </a:p>
          </p:txBody>
        </p:sp>
        <p:sp>
          <p:nvSpPr>
            <p:cNvPr id="11" name="Oval 15">
              <a:extLst>
                <a:ext uri="{FF2B5EF4-FFF2-40B4-BE49-F238E27FC236}">
                  <a16:creationId xmlns:a16="http://schemas.microsoft.com/office/drawing/2014/main" id="{12B23A89-F079-467B-8D19-F36547D04232}"/>
                </a:ext>
              </a:extLst>
            </p:cNvPr>
            <p:cNvSpPr>
              <a:spLocks noChangeArrowheads="1"/>
            </p:cNvSpPr>
            <p:nvPr/>
          </p:nvSpPr>
          <p:spPr bwMode="auto">
            <a:xfrm>
              <a:off x="5638800" y="3341412"/>
              <a:ext cx="914400" cy="2743200"/>
            </a:xfrm>
            <a:prstGeom prst="ellipse">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lr>
                  <a:srgbClr val="020824"/>
                </a:buClr>
                <a:buSzPct val="110000"/>
                <a:buChar char="•"/>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rgbClr val="020824"/>
                </a:buClr>
                <a:buSzPct val="60000"/>
                <a:buChar char="•"/>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endParaRPr lang="ko-KR" altLang="en-US" sz="1400"/>
            </a:p>
          </p:txBody>
        </p:sp>
      </p:grpSp>
    </p:spTree>
    <p:extLst>
      <p:ext uri="{BB962C8B-B14F-4D97-AF65-F5344CB8AC3E}">
        <p14:creationId xmlns:p14="http://schemas.microsoft.com/office/powerpoint/2010/main" val="360412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486"/>
            <a:ext cx="8467928" cy="634314"/>
          </a:xfrm>
        </p:spPr>
        <p:txBody>
          <a:bodyPr/>
          <a:lstStyle/>
          <a:p>
            <a:br>
              <a:rPr lang="en-US" sz="2000" b="1" dirty="0">
                <a:latin typeface="+mn-lt"/>
              </a:rPr>
            </a:br>
            <a:r>
              <a:rPr lang="en-US" sz="2000" dirty="0"/>
              <a:t>Two-bit by two-bit binary multiplier</a:t>
            </a:r>
            <a:endParaRPr lang="en-US" sz="2000" dirty="0">
              <a:latin typeface="+mn-lt"/>
            </a:endParaRPr>
          </a:p>
        </p:txBody>
      </p:sp>
      <p:pic>
        <p:nvPicPr>
          <p:cNvPr id="5122" name="Picture 2" descr="Inputs Ay sub 0 and B sub 0, and Ay sub 0 and B sub 1 enter separate level 1 and gates. The first and gate produces P sub 0, and the second and gate sends Ay sub 0 B sub 1 to the first H Ay. Inputs Ay sub 1 B sub 0 and inputs Ay sub 1 and B sub 1 enter separate level 2 and gates. The first level 2 and gate sends Ay sub 1 B sub 0 to the first H Ay. The first H Ay then produces P sub 1 and sends a signal to the second H Ay, yielding P sub 2. At the same time, the second level 2 and gate sends Ay sub 1 B sub 1 to the second H Ay, yielding P sub 3."/>
          <p:cNvPicPr>
            <a:picLocks noChangeAspect="1" noChangeArrowheads="1"/>
          </p:cNvPicPr>
          <p:nvPr/>
        </p:nvPicPr>
        <p:blipFill>
          <a:blip r:embed="rId3"/>
          <a:srcRect/>
          <a:stretch>
            <a:fillRect/>
          </a:stretch>
        </p:blipFill>
        <p:spPr bwMode="auto">
          <a:xfrm>
            <a:off x="1447800" y="1676400"/>
            <a:ext cx="6248914" cy="41148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27591"/>
            <a:ext cx="8391728" cy="715409"/>
          </a:xfrm>
        </p:spPr>
        <p:txBody>
          <a:bodyPr/>
          <a:lstStyle/>
          <a:p>
            <a:br>
              <a:rPr lang="en-US" sz="2000" b="1" dirty="0">
                <a:latin typeface="+mn-lt"/>
              </a:rPr>
            </a:br>
            <a:r>
              <a:rPr lang="en-US" sz="2000" dirty="0"/>
              <a:t>Four-bit by three-bit binary multiplier</a:t>
            </a:r>
            <a:endParaRPr lang="en-US" sz="2000" dirty="0">
              <a:latin typeface="+mn-lt"/>
            </a:endParaRPr>
          </a:p>
        </p:txBody>
      </p:sp>
      <p:pic>
        <p:nvPicPr>
          <p:cNvPr id="6146" name="Picture 2" descr="Input Ay sub 0 is paired with inputs B sub 0 to B sub 3 at four different and gates. The first and gate for Ay sub 0 and B sub 0 yields C sub 0. The remaining and gates produce the augend in the first 4-bit adder. Similarly, input ay sub 1 pairs with B sub 0 to B sub 3 at 4 separate and gates, producing the addend in the first 4-bit carrier. The first 4-bit carrier produces C sub 1 and sends the sum and output carry to the augend in the second 4-bit adder. In addition, after the first 4-bit adder, input Ay sub 2 is paired with B sub 0 to B sub 3 at 4 separate and gates to produce the addend in the second 4-bit adder. The second 4-bit adder produces C sub 2 and sends the sum and output carry to the next adder in the form of C sub 3 to C sub 6. "/>
          <p:cNvPicPr>
            <a:picLocks noChangeAspect="1" noChangeArrowheads="1"/>
          </p:cNvPicPr>
          <p:nvPr/>
        </p:nvPicPr>
        <p:blipFill>
          <a:blip r:embed="rId3"/>
          <a:srcRect/>
          <a:stretch>
            <a:fillRect/>
          </a:stretch>
        </p:blipFill>
        <p:spPr bwMode="auto">
          <a:xfrm>
            <a:off x="2590800" y="1524000"/>
            <a:ext cx="3962400" cy="4576124"/>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4159"/>
            <a:ext cx="8315528" cy="632642"/>
          </a:xfrm>
        </p:spPr>
        <p:txBody>
          <a:bodyPr/>
          <a:lstStyle/>
          <a:p>
            <a:br>
              <a:rPr lang="en-US" sz="2000" b="1" dirty="0">
                <a:latin typeface="+mn-lt"/>
              </a:rPr>
            </a:br>
            <a:r>
              <a:rPr lang="en-US" sz="2000" dirty="0"/>
              <a:t>Four-bit magnitude comparator</a:t>
            </a:r>
            <a:endParaRPr lang="en-US" sz="2000" dirty="0">
              <a:latin typeface="+mn-lt"/>
            </a:endParaRPr>
          </a:p>
        </p:txBody>
      </p:sp>
      <p:pic>
        <p:nvPicPr>
          <p:cNvPr id="7170" name="Picture 2" descr="The structure consists of four basic units identified by values with subscripts 0 to 3. Each unit has the following basic structure. Inputs Ay prime and B and inputs Ay and B prime enter separate and gates leading to nodes wired to a common n or gate. In addition, the nodes and x or gate are connected to separate down-stream and gates. All x or gates are connected to the first downstream and gate, which yields Ay = B. The nodes of the first unit connect to the second and third downstream and gates. The nodes of the second unit connect to the fourth and fifth downstream and gates. The nodes of the third unit connect to the sixth and seventh downstream and gates. The nodes of the fourth unit connect to separate or gates. The first or gate receives input from the second, fourth, and sixth downstream and gates, and it produces output Ay greater than B. The second or gate also receives input from the third, fifth, and seventh downstream and gates, producing output Ay less than B."/>
          <p:cNvPicPr>
            <a:picLocks noChangeAspect="1" noChangeArrowheads="1"/>
          </p:cNvPicPr>
          <p:nvPr/>
        </p:nvPicPr>
        <p:blipFill>
          <a:blip r:embed="rId3"/>
          <a:srcRect/>
          <a:stretch>
            <a:fillRect/>
          </a:stretch>
        </p:blipFill>
        <p:spPr bwMode="auto">
          <a:xfrm>
            <a:off x="2362200" y="1524000"/>
            <a:ext cx="4419600" cy="4551156"/>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27591"/>
            <a:ext cx="8315528" cy="715409"/>
          </a:xfrm>
        </p:spPr>
        <p:txBody>
          <a:bodyPr/>
          <a:lstStyle/>
          <a:p>
            <a:br>
              <a:rPr lang="en-US" sz="2000" b="1" dirty="0">
                <a:latin typeface="+mn-lt"/>
              </a:rPr>
            </a:br>
            <a:r>
              <a:rPr lang="en-US" sz="2000" b="1" dirty="0">
                <a:latin typeface="+mn-lt"/>
              </a:rPr>
              <a:t>D</a:t>
            </a:r>
            <a:r>
              <a:rPr lang="en-US" sz="2000" dirty="0"/>
              <a:t>ecoder</a:t>
            </a:r>
            <a:endParaRPr lang="en-US" sz="2000" dirty="0">
              <a:latin typeface="+mn-lt"/>
            </a:endParaRPr>
          </a:p>
        </p:txBody>
      </p:sp>
      <p:pic>
        <p:nvPicPr>
          <p:cNvPr id="4" name="Picture 2" descr="Z:\NewMedia\Ebook-Novella\Wiley\jira\Mano_Ciletti6e\Work\Images\Ch04\t06.jpg">
            <a:extLst>
              <a:ext uri="{FF2B5EF4-FFF2-40B4-BE49-F238E27FC236}">
                <a16:creationId xmlns:a16="http://schemas.microsoft.com/office/drawing/2014/main" id="{29C4B8C8-571D-482B-9D13-412B8B32FE4D}"/>
              </a:ext>
            </a:extLst>
          </p:cNvPr>
          <p:cNvPicPr>
            <a:picLocks noChangeAspect="1" noChangeArrowheads="1"/>
          </p:cNvPicPr>
          <p:nvPr/>
        </p:nvPicPr>
        <p:blipFill>
          <a:blip r:embed="rId3"/>
          <a:srcRect/>
          <a:stretch>
            <a:fillRect/>
          </a:stretch>
        </p:blipFill>
        <p:spPr bwMode="auto">
          <a:xfrm>
            <a:off x="688084" y="2391913"/>
            <a:ext cx="7767832" cy="2895600"/>
          </a:xfrm>
          <a:prstGeom prst="rect">
            <a:avLst/>
          </a:prstGeom>
          <a:noFill/>
        </p:spPr>
      </p:pic>
      <p:sp>
        <p:nvSpPr>
          <p:cNvPr id="2" name="TextBox 1">
            <a:extLst>
              <a:ext uri="{FF2B5EF4-FFF2-40B4-BE49-F238E27FC236}">
                <a16:creationId xmlns:a16="http://schemas.microsoft.com/office/drawing/2014/main" id="{29478D3F-B46D-40C3-BEE4-3B51A6A476BA}"/>
              </a:ext>
            </a:extLst>
          </p:cNvPr>
          <p:cNvSpPr txBox="1"/>
          <p:nvPr/>
        </p:nvSpPr>
        <p:spPr>
          <a:xfrm>
            <a:off x="429435" y="1540426"/>
            <a:ext cx="6716903" cy="1015663"/>
          </a:xfrm>
          <a:prstGeom prst="rect">
            <a:avLst/>
          </a:prstGeom>
          <a:noFill/>
        </p:spPr>
        <p:txBody>
          <a:bodyPr wrap="none" rtlCol="0">
            <a:spAutoFit/>
          </a:bodyPr>
          <a:lstStyle/>
          <a:p>
            <a:pPr marL="457200" indent="-457200">
              <a:buFont typeface="Arial" panose="020B0604020202020204" pitchFamily="34" charset="0"/>
              <a:buChar char="•"/>
            </a:pPr>
            <a:r>
              <a:rPr lang="en-US" altLang="ko-KR" sz="2000" dirty="0"/>
              <a:t>Generate the 2ⁿ(or less) </a:t>
            </a:r>
            <a:r>
              <a:rPr lang="en-US" altLang="ko-KR" sz="2000" dirty="0" err="1"/>
              <a:t>minterms</a:t>
            </a:r>
            <a:r>
              <a:rPr lang="en-US" altLang="ko-KR" sz="2000" dirty="0"/>
              <a:t> of n input variables</a:t>
            </a:r>
          </a:p>
          <a:p>
            <a:pPr marL="800100" lvl="1" indent="-342900">
              <a:buFont typeface="Arial" panose="020B0604020202020204" pitchFamily="34" charset="0"/>
              <a:buChar char="•"/>
            </a:pPr>
            <a:r>
              <a:rPr lang="en-US" altLang="ko-KR" sz="2000" dirty="0" err="1"/>
              <a:t>Eg</a:t>
            </a:r>
            <a:r>
              <a:rPr lang="en-US" altLang="ko-KR" sz="2000" dirty="0"/>
              <a:t>)3 to 8 line decoder</a:t>
            </a:r>
          </a:p>
          <a:p>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27591"/>
            <a:ext cx="8315528" cy="715409"/>
          </a:xfrm>
        </p:spPr>
        <p:txBody>
          <a:bodyPr/>
          <a:lstStyle/>
          <a:p>
            <a:br>
              <a:rPr lang="en-US" sz="2000" b="1" dirty="0">
                <a:latin typeface="+mn-lt"/>
              </a:rPr>
            </a:br>
            <a:r>
              <a:rPr lang="en-US" sz="2000" dirty="0"/>
              <a:t>Three-to-eight-line decoder</a:t>
            </a:r>
            <a:endParaRPr lang="en-US" sz="2000" dirty="0">
              <a:latin typeface="+mn-lt"/>
            </a:endParaRPr>
          </a:p>
        </p:txBody>
      </p:sp>
      <p:pic>
        <p:nvPicPr>
          <p:cNvPr id="8194" name="Picture 2" descr="The system receives inputs x, y, and z. Each input is split, and one of the split signals passes through an inverter. The system consists of 8 and gates, identified by subscript values from 0 to 7. Each and gate receives different inputs, which are expressed in its output. The outputs are as follows. D sub 0 = x prime y prime z prime, D sub 1 = x prime y prime z. D sub 2 = x prime y z prime. D sub 3 = x prime y z. D sub 4 = x y prime z prime. D sub 5 = x y prime z. D sub 6 = x y z prime. D sub 7 = x y z."/>
          <p:cNvPicPr>
            <a:picLocks noChangeAspect="1" noChangeArrowheads="1"/>
          </p:cNvPicPr>
          <p:nvPr/>
        </p:nvPicPr>
        <p:blipFill>
          <a:blip r:embed="rId3"/>
          <a:srcRect/>
          <a:stretch>
            <a:fillRect/>
          </a:stretch>
        </p:blipFill>
        <p:spPr bwMode="auto">
          <a:xfrm>
            <a:off x="2362200" y="1524000"/>
            <a:ext cx="4419600" cy="4542630"/>
          </a:xfrm>
          <a:prstGeom prst="rect">
            <a:avLst/>
          </a:prstGeom>
          <a:noFill/>
        </p:spPr>
      </p:pic>
    </p:spTree>
    <p:extLst>
      <p:ext uri="{BB962C8B-B14F-4D97-AF65-F5344CB8AC3E}">
        <p14:creationId xmlns:p14="http://schemas.microsoft.com/office/powerpoint/2010/main" val="261559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dirty="0">
                <a:latin typeface="+mn-lt"/>
              </a:rPr>
            </a:br>
            <a:r>
              <a:rPr lang="en-US" sz="2000" dirty="0"/>
              <a:t>Two-to-four-line decoder with enable input </a:t>
            </a:r>
            <a:br>
              <a:rPr lang="en-US" sz="2000" b="1" dirty="0">
                <a:latin typeface="+mn-lt"/>
              </a:rPr>
            </a:br>
            <a:br>
              <a:rPr lang="en-US" sz="2000" dirty="0">
                <a:latin typeface="+mn-lt"/>
              </a:rPr>
            </a:br>
            <a:endParaRPr lang="en-US" sz="2000" dirty="0">
              <a:latin typeface="+mn-lt"/>
            </a:endParaRPr>
          </a:p>
        </p:txBody>
      </p:sp>
      <p:pic>
        <p:nvPicPr>
          <p:cNvPr id="10242" name="Picture 2" descr="The structure has inputs Ay, B, and E passing 4 n and gates, as follows. First n and gate: inputs A prime, B prime, e prime; output D sub 0. Second n and gate: inputs Ay prime, B, E prime; output D sub 1. Third n and gate: inputs Ay, B prime, e prime; output D sub 2. Fourth n and gate: inputs Ay, B, E prime; output D sub 3. The table has the following column headings from left to right: E, Ay, B, D sub 0, D sub 1, D sub 2, D sub 3. The row entries are as follows, with a semicolon before the D values. Row 1: 1 X X; 1 1 1 1. Row 2: 0 0 0; 0 1 1 1. Row 3: 0 0 1; 1 0 1 1. Row 4: 0 1 0; 1 1 0 1. Row 5: 0 1 1; 1 1 1 0."/>
          <p:cNvPicPr>
            <a:picLocks noChangeAspect="1" noChangeArrowheads="1"/>
          </p:cNvPicPr>
          <p:nvPr/>
        </p:nvPicPr>
        <p:blipFill>
          <a:blip r:embed="rId3"/>
          <a:srcRect/>
          <a:stretch>
            <a:fillRect/>
          </a:stretch>
        </p:blipFill>
        <p:spPr bwMode="auto">
          <a:xfrm>
            <a:off x="1143000" y="1447800"/>
            <a:ext cx="6792386" cy="44196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Analysis Procedure</a:t>
            </a:r>
            <a:endParaRPr lang="en-US" sz="2000" baseline="-25000" dirty="0">
              <a:latin typeface="+mn-lt"/>
            </a:endParaRPr>
          </a:p>
        </p:txBody>
      </p:sp>
      <p:sp>
        <p:nvSpPr>
          <p:cNvPr id="4" name="TextBox 3">
            <a:extLst>
              <a:ext uri="{FF2B5EF4-FFF2-40B4-BE49-F238E27FC236}">
                <a16:creationId xmlns:a16="http://schemas.microsoft.com/office/drawing/2014/main" id="{671067CE-9A2D-4097-8985-3B9E5023E01A}"/>
              </a:ext>
            </a:extLst>
          </p:cNvPr>
          <p:cNvSpPr txBox="1"/>
          <p:nvPr/>
        </p:nvSpPr>
        <p:spPr>
          <a:xfrm>
            <a:off x="609600" y="1676400"/>
            <a:ext cx="7114448" cy="4770537"/>
          </a:xfrm>
          <a:prstGeom prst="rect">
            <a:avLst/>
          </a:prstGeom>
          <a:noFill/>
        </p:spPr>
        <p:txBody>
          <a:bodyPr wrap="none" rtlCol="0">
            <a:spAutoFit/>
          </a:bodyPr>
          <a:lstStyle/>
          <a:p>
            <a:pPr marL="457200" indent="-457200">
              <a:buFont typeface="Arial" panose="020B0604020202020204" pitchFamily="34" charset="0"/>
              <a:buChar char="•"/>
            </a:pPr>
            <a:r>
              <a:rPr lang="en-US" altLang="ko-KR" sz="2000" dirty="0"/>
              <a:t>To determine the function of logic</a:t>
            </a:r>
          </a:p>
          <a:p>
            <a:pPr marL="457200" indent="-457200">
              <a:buFont typeface="Arial" panose="020B0604020202020204" pitchFamily="34" charset="0"/>
              <a:buChar char="•"/>
            </a:pPr>
            <a:r>
              <a:rPr lang="en-US" altLang="ko-KR" sz="2000" dirty="0"/>
              <a:t>Analysis procedure</a:t>
            </a:r>
          </a:p>
          <a:p>
            <a:pPr marL="914400" lvl="1" indent="-457200">
              <a:buFont typeface="Arial" panose="020B0604020202020204" pitchFamily="34" charset="0"/>
              <a:buChar char="•"/>
            </a:pPr>
            <a:r>
              <a:rPr lang="en-US" altLang="ko-KR" sz="2000" dirty="0"/>
              <a:t>Make sure the logic is combinational or sequential</a:t>
            </a:r>
          </a:p>
          <a:p>
            <a:pPr marL="914400" lvl="1" indent="-457200">
              <a:buFont typeface="Arial" panose="020B0604020202020204" pitchFamily="34" charset="0"/>
              <a:buChar char="•"/>
            </a:pPr>
            <a:r>
              <a:rPr lang="en-US" altLang="ko-KR" sz="2000" dirty="0"/>
              <a:t>Obtain the output Boolean functions or the truth table</a:t>
            </a:r>
          </a:p>
          <a:p>
            <a:pPr marL="342900" indent="-342900">
              <a:buFont typeface="Arial" panose="020B0604020202020204" pitchFamily="34" charset="0"/>
              <a:buChar char="•"/>
            </a:pPr>
            <a:endParaRPr lang="en-US" altLang="ko-KR" sz="2000" dirty="0"/>
          </a:p>
          <a:p>
            <a:pPr marL="342900" indent="-342900">
              <a:buFont typeface="Arial" panose="020B0604020202020204" pitchFamily="34" charset="0"/>
              <a:buChar char="•"/>
            </a:pPr>
            <a:r>
              <a:rPr lang="en-US" altLang="ko-KR" sz="2000" dirty="0"/>
              <a:t>Boolean function</a:t>
            </a:r>
          </a:p>
          <a:p>
            <a:pPr marL="800100" lvl="1" indent="-342900">
              <a:buFont typeface="Arial" panose="020B0604020202020204" pitchFamily="34" charset="0"/>
              <a:buChar char="•"/>
            </a:pPr>
            <a:r>
              <a:rPr lang="en-US" altLang="ko-KR" sz="2000" dirty="0"/>
              <a:t>Label all gate outputs</a:t>
            </a:r>
          </a:p>
          <a:p>
            <a:pPr marL="800100" lvl="1" indent="-342900">
              <a:buFont typeface="Arial" panose="020B0604020202020204" pitchFamily="34" charset="0"/>
              <a:buChar char="•"/>
            </a:pPr>
            <a:r>
              <a:rPr lang="en-US" altLang="ko-KR" sz="2000" dirty="0"/>
              <a:t>Make output functions at each level</a:t>
            </a:r>
          </a:p>
          <a:p>
            <a:pPr marL="800100" lvl="1" indent="-342900">
              <a:buFont typeface="Arial" panose="020B0604020202020204" pitchFamily="34" charset="0"/>
              <a:buChar char="•"/>
            </a:pPr>
            <a:r>
              <a:rPr lang="en-US" altLang="ko-KR" sz="2000" dirty="0"/>
              <a:t>Substitute final outputs to input variables</a:t>
            </a:r>
          </a:p>
          <a:p>
            <a:pPr marL="342900" indent="-342900">
              <a:buFont typeface="Arial" panose="020B0604020202020204" pitchFamily="34" charset="0"/>
              <a:buChar char="•"/>
            </a:pPr>
            <a:r>
              <a:rPr lang="en-US" altLang="ko-KR" sz="2000" dirty="0"/>
              <a:t>Truth table</a:t>
            </a:r>
          </a:p>
          <a:p>
            <a:pPr marL="800100" lvl="1" indent="-342900">
              <a:buFont typeface="Arial" panose="020B0604020202020204" pitchFamily="34" charset="0"/>
              <a:buChar char="•"/>
            </a:pPr>
            <a:r>
              <a:rPr lang="en-US" altLang="ko-KR" sz="2000" dirty="0"/>
              <a:t>Put the input variables to binary numbers</a:t>
            </a:r>
          </a:p>
          <a:p>
            <a:pPr marL="800100" lvl="1" indent="-342900">
              <a:buFont typeface="Arial" panose="020B0604020202020204" pitchFamily="34" charset="0"/>
              <a:buChar char="•"/>
            </a:pPr>
            <a:r>
              <a:rPr lang="en-US" altLang="ko-KR" sz="2000" dirty="0"/>
              <a:t>Determine the output value at each gate</a:t>
            </a:r>
          </a:p>
          <a:p>
            <a:pPr marL="800100" lvl="1" indent="-342900">
              <a:buFont typeface="Arial" panose="020B0604020202020204" pitchFamily="34" charset="0"/>
              <a:buChar char="•"/>
            </a:pPr>
            <a:r>
              <a:rPr lang="en-US" altLang="ko-KR" sz="2000" dirty="0"/>
              <a:t>Obtain truth table</a:t>
            </a:r>
          </a:p>
          <a:p>
            <a:pPr marL="800100" lvl="1" indent="-342900">
              <a:buFont typeface="Arial" panose="020B0604020202020204" pitchFamily="34" charset="0"/>
              <a:buChar char="•"/>
            </a:pPr>
            <a:endParaRPr lang="en-US" altLang="ko-KR" sz="2400" dirty="0"/>
          </a:p>
          <a:p>
            <a:pPr marL="342900" indent="-342900">
              <a:buFont typeface="Arial" panose="020B0604020202020204" pitchFamily="34" charset="0"/>
              <a:buChar char="•"/>
            </a:pPr>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707654"/>
          </a:xfrm>
        </p:spPr>
        <p:txBody>
          <a:bodyPr/>
          <a:lstStyle/>
          <a:p>
            <a:br>
              <a:rPr lang="en-US" sz="2000" dirty="0">
                <a:latin typeface="+mn-lt"/>
              </a:rPr>
            </a:br>
            <a:r>
              <a:rPr lang="en-US" sz="2000" dirty="0"/>
              <a:t>4 x 16 decoder constructed with two 3 x 8 decoders </a:t>
            </a:r>
            <a:br>
              <a:rPr lang="en-US" sz="2000" b="1" dirty="0">
                <a:latin typeface="+mn-lt"/>
              </a:rPr>
            </a:br>
            <a:br>
              <a:rPr lang="en-US" sz="2000" dirty="0">
                <a:latin typeface="+mn-lt"/>
              </a:rPr>
            </a:br>
            <a:endParaRPr lang="en-US" sz="2000" dirty="0">
              <a:latin typeface="+mn-lt"/>
            </a:endParaRPr>
          </a:p>
        </p:txBody>
      </p:sp>
      <p:pic>
        <p:nvPicPr>
          <p:cNvPr id="11266" name="Picture 2" descr="The structure has inputs x, y, z, and w. The system has two 3 by 8 decoders. The inputs and outputs for each decoder are as follows. First decoder: inputs x, y, z, E from w prime; outputs D sub 0 to D sub 7. Second decoder: inputs x, y, z, E from w; outputs D sub 8 to D sub 15."/>
          <p:cNvPicPr>
            <a:picLocks noChangeAspect="1" noChangeArrowheads="1"/>
          </p:cNvPicPr>
          <p:nvPr/>
        </p:nvPicPr>
        <p:blipFill>
          <a:blip r:embed="rId3"/>
          <a:srcRect/>
          <a:stretch>
            <a:fillRect/>
          </a:stretch>
        </p:blipFill>
        <p:spPr bwMode="auto">
          <a:xfrm>
            <a:off x="1652337" y="1447800"/>
            <a:ext cx="5839326" cy="39624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r>
              <a:rPr lang="en-US" sz="2000" dirty="0"/>
              <a:t>Figure PE4.8 </a:t>
            </a:r>
            <a:br>
              <a:rPr lang="en-US" sz="2000" b="1" dirty="0">
                <a:latin typeface="+mn-lt"/>
              </a:rPr>
            </a:br>
            <a:br>
              <a:rPr lang="en-US" sz="2000" dirty="0">
                <a:latin typeface="+mn-lt"/>
              </a:rPr>
            </a:br>
            <a:endParaRPr lang="en-US" sz="2000" dirty="0">
              <a:latin typeface="+mn-lt"/>
            </a:endParaRPr>
          </a:p>
        </p:txBody>
      </p:sp>
      <p:pic>
        <p:nvPicPr>
          <p:cNvPr id="12290" name="Picture 2" descr="A logic diagram: The structure has three inputs x, y, and E, and two 2 by 4 decoders. First decoder: inputs x, y, E from E prime; outputs D sub 0 to D sub 3. Second decoder: inputs x, y, E; outputs D sub 4 to D sub 7. The table has columns for the following values from left to right: E, x, y, d sub 0, D sub 1, D sub 2, D sub 3, D sub 4, D sub 5, D sub 6, D sub 7. The row entries are as follows: row 1, 0 0 0 1 0 0 0 0 0 0 0; row 2, 0 0 1 0 1 0 0 0 0 0 0; row 3, 0 1 0 0 0 1 0 0 0 0 0 ; row 4, 0 1 1 0 0 0 1 0 0 0 0; row 5, 1 0 0 0 0 0 0 1 0 0 0; row 6, 1 0 1 0 0 0 0 0 1 0 0; row 7, 1 1 0 0 0 0 0 0 0 1 0; row 8, 1 1 1 0 0 0 0 0 0 0 1."/>
          <p:cNvPicPr>
            <a:picLocks noChangeAspect="1" noChangeArrowheads="1"/>
          </p:cNvPicPr>
          <p:nvPr/>
        </p:nvPicPr>
        <p:blipFill>
          <a:blip r:embed="rId3" cstate="print"/>
          <a:srcRect/>
          <a:stretch>
            <a:fillRect/>
          </a:stretch>
        </p:blipFill>
        <p:spPr bwMode="auto">
          <a:xfrm>
            <a:off x="1034103" y="1981200"/>
            <a:ext cx="7075794" cy="28956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Implementation of a full adder with a decoder</a:t>
            </a:r>
            <a:endParaRPr lang="en-US" sz="2000" dirty="0">
              <a:latin typeface="+mn-lt"/>
            </a:endParaRPr>
          </a:p>
        </p:txBody>
      </p:sp>
      <p:pic>
        <p:nvPicPr>
          <p:cNvPr id="14338" name="Picture 2" descr="The 3 by 8 decoder receives inputs x = 2 squared, y = 2 to the first, z = 2 to the zero. The decoder has outputs 0 to 7. The outputs are transmitted to two or gates. First or gate: inputs, 1 2 4 7; output S. Second or gate: inputs 3 5 6 7; output C."/>
          <p:cNvPicPr>
            <a:picLocks noChangeAspect="1" noChangeArrowheads="1"/>
          </p:cNvPicPr>
          <p:nvPr/>
        </p:nvPicPr>
        <p:blipFill>
          <a:blip r:embed="rId3"/>
          <a:srcRect/>
          <a:stretch>
            <a:fillRect/>
          </a:stretch>
        </p:blipFill>
        <p:spPr bwMode="auto">
          <a:xfrm>
            <a:off x="3843454" y="2057400"/>
            <a:ext cx="4995745" cy="2819400"/>
          </a:xfrm>
          <a:prstGeom prst="rect">
            <a:avLst/>
          </a:prstGeom>
          <a:noFill/>
        </p:spPr>
      </p:pic>
      <p:pic>
        <p:nvPicPr>
          <p:cNvPr id="4" name="Picture 6" descr="C:\Documents and Settings\추철환\바탕 화면\4-4.jpg">
            <a:extLst>
              <a:ext uri="{FF2B5EF4-FFF2-40B4-BE49-F238E27FC236}">
                <a16:creationId xmlns:a16="http://schemas.microsoft.com/office/drawing/2014/main" id="{D0E37D2D-9ECA-465B-971C-2137F0052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2" y="1828800"/>
            <a:ext cx="29591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123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Encoder </a:t>
            </a:r>
            <a:br>
              <a:rPr lang="en-US" sz="2000" dirty="0">
                <a:latin typeface="+mn-lt"/>
              </a:rPr>
            </a:br>
            <a:endParaRPr lang="en-US" sz="2000" dirty="0">
              <a:latin typeface="+mn-lt"/>
            </a:endParaRPr>
          </a:p>
        </p:txBody>
      </p:sp>
      <p:sp>
        <p:nvSpPr>
          <p:cNvPr id="2" name="TextBox 1">
            <a:extLst>
              <a:ext uri="{FF2B5EF4-FFF2-40B4-BE49-F238E27FC236}">
                <a16:creationId xmlns:a16="http://schemas.microsoft.com/office/drawing/2014/main" id="{E1D7346E-5CC1-41A5-89F5-EDD93FEF87BC}"/>
              </a:ext>
            </a:extLst>
          </p:cNvPr>
          <p:cNvSpPr txBox="1"/>
          <p:nvPr/>
        </p:nvSpPr>
        <p:spPr>
          <a:xfrm>
            <a:off x="1143000" y="1676400"/>
            <a:ext cx="4867038" cy="1323439"/>
          </a:xfrm>
          <a:prstGeom prst="rect">
            <a:avLst/>
          </a:prstGeom>
          <a:noFill/>
        </p:spPr>
        <p:txBody>
          <a:bodyPr wrap="none" rtlCol="0">
            <a:spAutoFit/>
          </a:bodyPr>
          <a:lstStyle/>
          <a:p>
            <a:pPr marL="457200" indent="-457200">
              <a:buFont typeface="Arial" panose="020B0604020202020204" pitchFamily="34" charset="0"/>
              <a:buChar char="•"/>
            </a:pPr>
            <a:r>
              <a:rPr lang="en-US" altLang="ko-KR" sz="2000" dirty="0"/>
              <a:t>Inverse operation of a decoder</a:t>
            </a:r>
          </a:p>
          <a:p>
            <a:pPr marL="457200" indent="-457200">
              <a:buFont typeface="Arial" panose="020B0604020202020204" pitchFamily="34" charset="0"/>
              <a:buChar char="•"/>
            </a:pPr>
            <a:r>
              <a:rPr lang="en-US" altLang="ko-KR" sz="2000" dirty="0"/>
              <a:t>Generate n outputs of 2ⁿ input values</a:t>
            </a:r>
          </a:p>
          <a:p>
            <a:pPr marL="800100" lvl="1" indent="-342900">
              <a:buFont typeface="Arial" panose="020B0604020202020204" pitchFamily="34" charset="0"/>
              <a:buChar char="•"/>
            </a:pPr>
            <a:r>
              <a:rPr lang="en-US" altLang="ko-KR" sz="2000" dirty="0" err="1"/>
              <a:t>Eg</a:t>
            </a:r>
            <a:r>
              <a:rPr lang="en-US" altLang="ko-KR" sz="2000" dirty="0"/>
              <a:t>) octal to binary encoder</a:t>
            </a:r>
          </a:p>
          <a:p>
            <a:endParaRPr lang="ko-KR" altLang="en-US" sz="2000" dirty="0" err="1"/>
          </a:p>
        </p:txBody>
      </p:sp>
      <p:pic>
        <p:nvPicPr>
          <p:cNvPr id="5" name="Picture 2" descr="Z:\NewMedia\Ebook-Novella\Wiley\jira\Mano_Ciletti6e\Work\Images\Ch04\ciletti_6e_table_04_07.jpg">
            <a:extLst>
              <a:ext uri="{FF2B5EF4-FFF2-40B4-BE49-F238E27FC236}">
                <a16:creationId xmlns:a16="http://schemas.microsoft.com/office/drawing/2014/main" id="{5A8265D4-FADC-43E8-8BD7-FE0621E7CEE3}"/>
              </a:ext>
            </a:extLst>
          </p:cNvPr>
          <p:cNvPicPr>
            <a:picLocks noChangeAspect="1" noChangeArrowheads="1"/>
          </p:cNvPicPr>
          <p:nvPr/>
        </p:nvPicPr>
        <p:blipFill>
          <a:blip r:embed="rId3"/>
          <a:srcRect/>
          <a:stretch>
            <a:fillRect/>
          </a:stretch>
        </p:blipFill>
        <p:spPr bwMode="auto">
          <a:xfrm>
            <a:off x="1143000" y="2743200"/>
            <a:ext cx="7373722" cy="27432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Truth Table of a Priority Encoder</a:t>
            </a:r>
            <a:endParaRPr lang="en-US" sz="2000" dirty="0">
              <a:latin typeface="+mn-lt"/>
            </a:endParaRPr>
          </a:p>
        </p:txBody>
      </p:sp>
      <p:pic>
        <p:nvPicPr>
          <p:cNvPr id="16386" name="Picture 2" descr="Z:\NewMedia\Ebook-Novella\Wiley\jira\Mano_Ciletti6e\Work\Images\Ch04\t08.jpg"/>
          <p:cNvPicPr>
            <a:picLocks noChangeAspect="1" noChangeArrowheads="1"/>
          </p:cNvPicPr>
          <p:nvPr/>
        </p:nvPicPr>
        <p:blipFill>
          <a:blip r:embed="rId3"/>
          <a:srcRect/>
          <a:stretch>
            <a:fillRect/>
          </a:stretch>
        </p:blipFill>
        <p:spPr bwMode="auto">
          <a:xfrm>
            <a:off x="2355322" y="1101420"/>
            <a:ext cx="4433356" cy="2083083"/>
          </a:xfrm>
          <a:prstGeom prst="rect">
            <a:avLst/>
          </a:prstGeom>
          <a:noFill/>
        </p:spPr>
      </p:pic>
      <p:pic>
        <p:nvPicPr>
          <p:cNvPr id="4" name="Picture 2" descr="The first K map is for x = D sub 2 + D sub 3. Entries marked 1: m sub 1, m sub 3, m sub 2, m sub 5, m sub 7, m sub 6, m sub 13, m sub 15, m sub 14, m sub 9, m sub 11. Entries marked upper X: m sub 0, m sub 10. The block of m entries from m sub 1 to m sub 11 is lightly shaded. The block of m entries from m sub 3 to m sub 10 is darkly shaded. The second K map is for y = D sub 3 + D sub 1 D sub 2 prime. Entries marked 1: m sub 1, m sub 3, m sub 4, m sub 5, m sub 7, m sub 12, m sub 13, m sub 15, m sub 9, m sub 11. The block of entries from m sub 4 to m sub 13 is lightly shaded. the block of entries from m sub 1 to m sub 11 is darkly shaded.">
            <a:extLst>
              <a:ext uri="{FF2B5EF4-FFF2-40B4-BE49-F238E27FC236}">
                <a16:creationId xmlns:a16="http://schemas.microsoft.com/office/drawing/2014/main" id="{2E3016CB-148A-4CDA-83A4-443CE995D76F}"/>
              </a:ext>
            </a:extLst>
          </p:cNvPr>
          <p:cNvPicPr>
            <a:picLocks noChangeAspect="1" noChangeArrowheads="1"/>
          </p:cNvPicPr>
          <p:nvPr/>
        </p:nvPicPr>
        <p:blipFill>
          <a:blip r:embed="rId4"/>
          <a:srcRect/>
          <a:stretch>
            <a:fillRect/>
          </a:stretch>
        </p:blipFill>
        <p:spPr bwMode="auto">
          <a:xfrm>
            <a:off x="1143000" y="3429000"/>
            <a:ext cx="6505303" cy="2879954"/>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Four-input priority encoder</a:t>
            </a:r>
            <a:endParaRPr lang="en-US" sz="2000" dirty="0">
              <a:latin typeface="+mn-lt"/>
            </a:endParaRPr>
          </a:p>
        </p:txBody>
      </p:sp>
      <p:pic>
        <p:nvPicPr>
          <p:cNvPr id="18434" name="Picture 2" descr="The structure has three levels. The inputs and final outputs at each level are as follows. Level 1. Inverter: input D sub 2. Or gate: input D sub 2 and D sub 3; final output x. Level 2. And gate: inputs D sub 2 prime and D sub 1. Or gate: input signal from level 1 or gate, D sub 1, and D sub 0; final output V. Level 3. Or gate: inputs D sub 3 and signal from and gate; final output y."/>
          <p:cNvPicPr>
            <a:picLocks noChangeAspect="1" noChangeArrowheads="1"/>
          </p:cNvPicPr>
          <p:nvPr/>
        </p:nvPicPr>
        <p:blipFill>
          <a:blip r:embed="rId3"/>
          <a:srcRect/>
          <a:stretch>
            <a:fillRect/>
          </a:stretch>
        </p:blipFill>
        <p:spPr bwMode="auto">
          <a:xfrm>
            <a:off x="1120852" y="1905000"/>
            <a:ext cx="6902296" cy="30480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b="1" dirty="0">
                <a:latin typeface="+mn-lt"/>
              </a:rPr>
              <a:t>M</a:t>
            </a:r>
            <a:r>
              <a:rPr lang="en-US" sz="2000" dirty="0"/>
              <a:t>ultiplexer</a:t>
            </a:r>
            <a:r>
              <a:rPr lang="en-US" dirty="0"/>
              <a:t> (MUX)</a:t>
            </a:r>
            <a:endParaRPr lang="en-US" sz="2000" dirty="0">
              <a:latin typeface="+mn-lt"/>
            </a:endParaRPr>
          </a:p>
        </p:txBody>
      </p:sp>
      <p:sp>
        <p:nvSpPr>
          <p:cNvPr id="2" name="TextBox 1">
            <a:extLst>
              <a:ext uri="{FF2B5EF4-FFF2-40B4-BE49-F238E27FC236}">
                <a16:creationId xmlns:a16="http://schemas.microsoft.com/office/drawing/2014/main" id="{0630DC75-7C27-40B5-BF08-0560C3F44E1E}"/>
              </a:ext>
            </a:extLst>
          </p:cNvPr>
          <p:cNvSpPr txBox="1"/>
          <p:nvPr/>
        </p:nvSpPr>
        <p:spPr>
          <a:xfrm>
            <a:off x="1536553" y="1320180"/>
            <a:ext cx="6070893" cy="1323439"/>
          </a:xfrm>
          <a:prstGeom prst="rect">
            <a:avLst/>
          </a:prstGeom>
          <a:noFill/>
        </p:spPr>
        <p:txBody>
          <a:bodyPr wrap="none" rtlCol="0">
            <a:spAutoFit/>
          </a:bodyPr>
          <a:lstStyle/>
          <a:p>
            <a:pPr marL="342900" indent="-342900">
              <a:buFont typeface="Arial" panose="020B0604020202020204" pitchFamily="34" charset="0"/>
              <a:buChar char="•"/>
            </a:pPr>
            <a:r>
              <a:rPr lang="en-US" altLang="ko-KR" sz="2000" dirty="0"/>
              <a:t>Select a binary information from many input lines</a:t>
            </a:r>
          </a:p>
          <a:p>
            <a:pPr marL="342900" indent="-342900">
              <a:buFont typeface="Arial" panose="020B0604020202020204" pitchFamily="34" charset="0"/>
              <a:buChar char="•"/>
            </a:pPr>
            <a:r>
              <a:rPr lang="en-US" altLang="ko-KR" sz="2000" dirty="0"/>
              <a:t>Selection is controlled by a set of selection lines</a:t>
            </a:r>
          </a:p>
          <a:p>
            <a:pPr marL="342900" indent="-342900">
              <a:buFont typeface="Arial" panose="020B0604020202020204" pitchFamily="34" charset="0"/>
              <a:buChar char="•"/>
            </a:pPr>
            <a:r>
              <a:rPr lang="en-US" altLang="ko-KR" sz="2000" dirty="0"/>
              <a:t>2ⁿ input lines have </a:t>
            </a:r>
            <a:r>
              <a:rPr lang="en-US" altLang="ko-KR" sz="2000" i="1" dirty="0"/>
              <a:t>n</a:t>
            </a:r>
            <a:r>
              <a:rPr lang="en-US" altLang="ko-KR" sz="2000" dirty="0"/>
              <a:t> selection lines </a:t>
            </a:r>
          </a:p>
          <a:p>
            <a:endParaRPr lang="ko-KR" altLang="en-US" sz="2000" dirty="0" err="1"/>
          </a:p>
        </p:txBody>
      </p:sp>
      <p:pic>
        <p:nvPicPr>
          <p:cNvPr id="5" name="Picture 2" descr="Part ay: logic diagram. Inputs I sub 0 and S prime and inputs I sub 1 and S enter separate and gates. The and gate outputs enter the same r gate, which generates Y. Part b: block diagram. Inputs I sub 0 and I sub 1 enter the M U X at 0 and 1, yielding S and Y. ">
            <a:extLst>
              <a:ext uri="{FF2B5EF4-FFF2-40B4-BE49-F238E27FC236}">
                <a16:creationId xmlns:a16="http://schemas.microsoft.com/office/drawing/2014/main" id="{A1535646-D325-4143-8110-964317B84622}"/>
              </a:ext>
            </a:extLst>
          </p:cNvPr>
          <p:cNvPicPr>
            <a:picLocks noChangeAspect="1" noChangeArrowheads="1"/>
          </p:cNvPicPr>
          <p:nvPr/>
        </p:nvPicPr>
        <p:blipFill>
          <a:blip r:embed="rId3"/>
          <a:srcRect/>
          <a:stretch>
            <a:fillRect/>
          </a:stretch>
        </p:blipFill>
        <p:spPr bwMode="auto">
          <a:xfrm>
            <a:off x="841471" y="2819400"/>
            <a:ext cx="7603730" cy="24384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Four-to-one-line multiplexer</a:t>
            </a:r>
            <a:endParaRPr lang="en-US" sz="2000" dirty="0">
              <a:latin typeface="+mn-lt"/>
            </a:endParaRPr>
          </a:p>
        </p:txBody>
      </p:sp>
      <p:pic>
        <p:nvPicPr>
          <p:cNvPr id="20482" name="Picture 2" descr="Part ay: logic diagram. The structure has inputs I sub 0 to I sub 3, as well as S sub 0 and S sub 1. The structure includes 4 and gates sending outputs to an or gate that yields Y. The and gates receive the following inputs. First gate: I sub 0, S sub 1 prime, S sub 0 prime. Second gate: I sub 1, S sub 1 prime, S sub 0 prime. Third gate: I sub 2, S sub 1, S sub 0 prime. Fourth gate: I sub 3, S sub 1, S sub 0. Part b: function table. The table has columns for the following values from left to right: S sub 1, S sub 0, Y. The row entries are as follows: 0 0 I sub 0, 0 1 I sub 1, 1 0 I sub 2, 1 1 I sub 3."/>
          <p:cNvPicPr>
            <a:picLocks noChangeAspect="1" noChangeArrowheads="1"/>
          </p:cNvPicPr>
          <p:nvPr/>
        </p:nvPicPr>
        <p:blipFill>
          <a:blip r:embed="rId3"/>
          <a:srcRect/>
          <a:stretch>
            <a:fillRect/>
          </a:stretch>
        </p:blipFill>
        <p:spPr bwMode="auto">
          <a:xfrm>
            <a:off x="1676400" y="1447800"/>
            <a:ext cx="5791200" cy="434425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Quadruple two-to-one-line multiplexer</a:t>
            </a:r>
            <a:endParaRPr lang="en-US" sz="2000" dirty="0">
              <a:latin typeface="+mn-lt"/>
            </a:endParaRPr>
          </a:p>
        </p:txBody>
      </p:sp>
      <p:pic>
        <p:nvPicPr>
          <p:cNvPr id="21506" name="Picture 2" descr="The structure has inputs Ay sub 0 to A sub 3, B sub 0 to B sub 3, S for select, and E for enable. the structure includes 8 and gates and 4 or gates. The inputs for the and gates are as follow. First and gate: Ay sub 0, S prime, E prime. Second and gate: Ay sub 1, S prime, E prime. Third and gate: Ay sub 2, S prime, E prime. Fourth and gate: Ay sub 3, S prime, E prime. Fifth and gate: B sub 0, S, E prime. Sixth and gate: B sub 1, S, E prime. Seventh and gate: B sub 2, S, E prime. Eighth and gate: B sub 3, S, E prime. For each or gate, the following list provides the inputs and outputs. First or gate: inputs from first and fifth and gates; output Y sub 0. Second or gate: inputs from second and sixth and gates; output Y sub 1. Third or gate: inputs from third and seventh and gates; output Y sub 2. Fourth or gate: inputs from fourth and eighth and gates; output Y sub 3. The table has columns with the following headings from left to right: E, S, output Y. Row 1: 1, upper X, all zeroes. Row 2: 0, 0, select Ay. Row 3: 0, 1, select B."/>
          <p:cNvPicPr>
            <a:picLocks noChangeAspect="1" noChangeArrowheads="1"/>
          </p:cNvPicPr>
          <p:nvPr/>
        </p:nvPicPr>
        <p:blipFill>
          <a:blip r:embed="rId3"/>
          <a:srcRect/>
          <a:stretch>
            <a:fillRect/>
          </a:stretch>
        </p:blipFill>
        <p:spPr bwMode="auto">
          <a:xfrm>
            <a:off x="2667000" y="1447800"/>
            <a:ext cx="3962400" cy="4432162"/>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Implementing a Boolean function with a multiplexer</a:t>
            </a:r>
            <a:endParaRPr lang="en-US" sz="2000" dirty="0">
              <a:latin typeface="+mn-lt"/>
            </a:endParaRPr>
          </a:p>
        </p:txBody>
      </p:sp>
      <p:pic>
        <p:nvPicPr>
          <p:cNvPr id="22530" name="Picture 2" descr="Part ay: truth table. The table has columns with the following headings from left to right: x, y, z, F. The table is divided into sections for different values of F. For F = z, the row entries are as follows: 0 0 0 0, 0 0 1 1. For F = z prime, the row entries are as follows: 0 1 0 1, 0 1 1 0. For F = 0, the row entries are as follows: 1 0 0 0, 1 0 1 0. For F = 1, the row entries are as follows: 1 1 0 1, 1 1 1 1. Part b: multiplexer implementation. The 4 by 1 M U X receives the following inputs: y at S sub 0, x at S sub 1, z at 0, z prime at 1, 0 at 2, 1 at 3. The M UX outputs F."/>
          <p:cNvPicPr>
            <a:picLocks noChangeAspect="1" noChangeArrowheads="1"/>
          </p:cNvPicPr>
          <p:nvPr/>
        </p:nvPicPr>
        <p:blipFill>
          <a:blip r:embed="rId3"/>
          <a:srcRect/>
          <a:stretch>
            <a:fillRect/>
          </a:stretch>
        </p:blipFill>
        <p:spPr bwMode="auto">
          <a:xfrm>
            <a:off x="1143000" y="1981200"/>
            <a:ext cx="7310536" cy="4267200"/>
          </a:xfrm>
          <a:prstGeom prst="rect">
            <a:avLst/>
          </a:prstGeom>
          <a:noFill/>
        </p:spPr>
      </p:pic>
      <p:sp>
        <p:nvSpPr>
          <p:cNvPr id="2" name="TextBox 1">
            <a:extLst>
              <a:ext uri="{FF2B5EF4-FFF2-40B4-BE49-F238E27FC236}">
                <a16:creationId xmlns:a16="http://schemas.microsoft.com/office/drawing/2014/main" id="{3706E7A1-98F4-4018-8FB8-0B935D88513D}"/>
              </a:ext>
            </a:extLst>
          </p:cNvPr>
          <p:cNvSpPr txBox="1"/>
          <p:nvPr/>
        </p:nvSpPr>
        <p:spPr>
          <a:xfrm>
            <a:off x="-76200" y="1295400"/>
            <a:ext cx="5583580" cy="954107"/>
          </a:xfrm>
          <a:prstGeom prst="rect">
            <a:avLst/>
          </a:prstGeom>
          <a:noFill/>
        </p:spPr>
        <p:txBody>
          <a:bodyPr wrap="none" rtlCol="0">
            <a:spAutoFit/>
          </a:bodyPr>
          <a:lstStyle/>
          <a:p>
            <a:pPr marL="800100" lvl="1" indent="-342900">
              <a:buFont typeface="Arial" panose="020B0604020202020204" pitchFamily="34" charset="0"/>
              <a:buChar char="•"/>
            </a:pPr>
            <a:r>
              <a:rPr lang="en-US" altLang="ko-KR" dirty="0" err="1"/>
              <a:t>Minterms</a:t>
            </a:r>
            <a:r>
              <a:rPr lang="en-US" altLang="ko-KR" dirty="0"/>
              <a:t> of function are generated in a MUX</a:t>
            </a:r>
          </a:p>
          <a:p>
            <a:pPr marL="800100" lvl="1" indent="-342900">
              <a:buFont typeface="Arial" panose="020B0604020202020204" pitchFamily="34" charset="0"/>
              <a:buChar char="•"/>
            </a:pPr>
            <a:r>
              <a:rPr lang="en-US" altLang="ko-KR" dirty="0"/>
              <a:t>n input variables, n-1 selection input</a:t>
            </a:r>
          </a:p>
          <a:p>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Logic diagram for analysis example</a:t>
            </a:r>
            <a:endParaRPr lang="en-US" sz="2000" baseline="-25000" dirty="0">
              <a:latin typeface="+mn-lt"/>
            </a:endParaRPr>
          </a:p>
        </p:txBody>
      </p:sp>
      <p:pic>
        <p:nvPicPr>
          <p:cNvPr id="2050" name="Picture 2" descr="Inputs Ay, B, and C enter or gate G sub 1, and, and gates G sub 2, G sub 3, G sub 4, and G sub 5. The outputs of G sub 3, G sub 4, and G sub 5 proceed to or gate G sub 6, producing F sub 2. F sub 2 then passes through inverter G sub 7, producing F sub 2 prime, which enters and gate G sub 8. G sub 8 also receives T sub 1 from G sub 1. In turn, G sub 8 sends T sub 3 to or gate G sub 9. At the same time, G sub 2 send T sub 2 to G sub 9, which produces output F sub 1."/>
          <p:cNvPicPr>
            <a:picLocks noChangeAspect="1" noChangeArrowheads="1"/>
          </p:cNvPicPr>
          <p:nvPr/>
        </p:nvPicPr>
        <p:blipFill>
          <a:blip r:embed="rId3" cstate="print"/>
          <a:srcRect/>
          <a:stretch>
            <a:fillRect/>
          </a:stretch>
        </p:blipFill>
        <p:spPr bwMode="auto">
          <a:xfrm>
            <a:off x="1838598" y="1811222"/>
            <a:ext cx="5466804" cy="3827578"/>
          </a:xfrm>
          <a:prstGeom prst="rect">
            <a:avLst/>
          </a:prstGeom>
          <a:noFill/>
        </p:spPr>
      </p:pic>
      <p:sp>
        <p:nvSpPr>
          <p:cNvPr id="2" name="TextBox 1">
            <a:extLst>
              <a:ext uri="{FF2B5EF4-FFF2-40B4-BE49-F238E27FC236}">
                <a16:creationId xmlns:a16="http://schemas.microsoft.com/office/drawing/2014/main" id="{FFCD53A8-8BEE-48FD-9466-CE9F6E628546}"/>
              </a:ext>
            </a:extLst>
          </p:cNvPr>
          <p:cNvSpPr txBox="1"/>
          <p:nvPr/>
        </p:nvSpPr>
        <p:spPr>
          <a:xfrm>
            <a:off x="6477000" y="5562600"/>
            <a:ext cx="846707" cy="400110"/>
          </a:xfrm>
          <a:prstGeom prst="rect">
            <a:avLst/>
          </a:prstGeom>
          <a:noFill/>
        </p:spPr>
        <p:txBody>
          <a:bodyPr wrap="none" rtlCol="0">
            <a:spAutoFit/>
          </a:bodyPr>
          <a:lstStyle/>
          <a:p>
            <a:r>
              <a:rPr lang="en-US" altLang="ko-KR" sz="2000" dirty="0"/>
              <a:t>F1= ?</a:t>
            </a:r>
            <a:endParaRPr lang="ko-KR" altLang="en-US" sz="2000" dirty="0" err="1"/>
          </a:p>
        </p:txBody>
      </p:sp>
    </p:spTree>
    <p:extLst>
      <p:ext uri="{BB962C8B-B14F-4D97-AF65-F5344CB8AC3E}">
        <p14:creationId xmlns:p14="http://schemas.microsoft.com/office/powerpoint/2010/main" val="3292027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US" sz="2000" dirty="0"/>
              <a:t>Implementing a four-input function with a multiplexer</a:t>
            </a:r>
            <a:endParaRPr lang="en-US" sz="2000" dirty="0">
              <a:latin typeface="+mn-lt"/>
            </a:endParaRPr>
          </a:p>
        </p:txBody>
      </p:sp>
      <p:pic>
        <p:nvPicPr>
          <p:cNvPr id="23554" name="Picture 2" descr="The table has columns with the following headings from left to right: Ay, B, C, D, F. The table is divided into sections for different F values, with 2 rows for each definition of F. The following list provides the row entries for each F. F = D: 0 0 0 0 0, 0 0 0 1 1. F = D: 0 0 1 0 0, 0 0 1 1 1. F = D prime: 0 1 0 0 1, 0 1 0 1 0. F = 0: 0 1 1 0 0, 0 1 1 1 0. F = 0: 1 0 0 0 0, 1 0 0 1 0. F = D: 1 0 1 0 0, 1 0 1 1 1. F = 1: 1 1 0 0 1, 1 1 0 1 1. F = 1: 1 1 1 0 1, 1 1 1 1 1. The block diagram shows an 8by 1 M U X receiving the following inputs: C at S sub 0, B at S sub 1, Ay at S sub 2, D at 0, D at 1, D prime at 2, 0 at 2, 0 at 4, D at 5, 1 at 6, 1 at 7. The M U X produces F."/>
          <p:cNvPicPr>
            <a:picLocks noChangeAspect="1" noChangeArrowheads="1"/>
          </p:cNvPicPr>
          <p:nvPr/>
        </p:nvPicPr>
        <p:blipFill>
          <a:blip r:embed="rId3"/>
          <a:srcRect/>
          <a:stretch>
            <a:fillRect/>
          </a:stretch>
        </p:blipFill>
        <p:spPr bwMode="auto">
          <a:xfrm>
            <a:off x="1371600" y="1600200"/>
            <a:ext cx="6458464" cy="42672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dirty="0"/>
            </a:br>
            <a:r>
              <a:rPr lang="en-US" sz="2000" dirty="0"/>
              <a:t>Graphic symbol for a three-state buffer</a:t>
            </a:r>
            <a:endParaRPr lang="en-US" sz="2000" dirty="0">
              <a:latin typeface="+mn-lt"/>
            </a:endParaRPr>
          </a:p>
        </p:txBody>
      </p:sp>
      <p:pic>
        <p:nvPicPr>
          <p:cNvPr id="25602" name="Picture 2" descr="A logic diagram. A buffer receives normal input Ay and control input C. The buffer yields output Y = Ay if C = 1, with high impedance if C = 0."/>
          <p:cNvPicPr>
            <a:picLocks noChangeAspect="1" noChangeArrowheads="1"/>
          </p:cNvPicPr>
          <p:nvPr/>
        </p:nvPicPr>
        <p:blipFill>
          <a:blip r:embed="rId3"/>
          <a:srcRect/>
          <a:stretch>
            <a:fillRect/>
          </a:stretch>
        </p:blipFill>
        <p:spPr bwMode="auto">
          <a:xfrm>
            <a:off x="1371600" y="2217511"/>
            <a:ext cx="6673121" cy="1211489"/>
          </a:xfrm>
          <a:prstGeom prst="rect">
            <a:avLst/>
          </a:prstGeom>
          <a:noFill/>
        </p:spPr>
      </p:pic>
      <p:sp>
        <p:nvSpPr>
          <p:cNvPr id="2" name="TextBox 1">
            <a:extLst>
              <a:ext uri="{FF2B5EF4-FFF2-40B4-BE49-F238E27FC236}">
                <a16:creationId xmlns:a16="http://schemas.microsoft.com/office/drawing/2014/main" id="{E4D00CEA-7032-47FD-9915-89258E74526E}"/>
              </a:ext>
            </a:extLst>
          </p:cNvPr>
          <p:cNvSpPr txBox="1"/>
          <p:nvPr/>
        </p:nvSpPr>
        <p:spPr>
          <a:xfrm>
            <a:off x="1892420" y="4800600"/>
            <a:ext cx="5359159" cy="707886"/>
          </a:xfrm>
          <a:prstGeom prst="rect">
            <a:avLst/>
          </a:prstGeom>
          <a:noFill/>
        </p:spPr>
        <p:txBody>
          <a:bodyPr wrap="none" rtlCol="0">
            <a:spAutoFit/>
          </a:bodyPr>
          <a:lstStyle/>
          <a:p>
            <a:r>
              <a:rPr lang="en-US" altLang="ko-KR" sz="2000" i="1" dirty="0">
                <a:effectLst>
                  <a:outerShdw blurRad="38100" dist="38100" dir="2700000" algn="tl">
                    <a:srgbClr val="C0C0C0"/>
                  </a:outerShdw>
                </a:effectLst>
              </a:rPr>
              <a:t>High-impedance</a:t>
            </a:r>
            <a:r>
              <a:rPr lang="en-US" altLang="ko-KR" sz="2000" dirty="0"/>
              <a:t>  behaves like an open circuit</a:t>
            </a:r>
            <a:endParaRPr lang="en-US" altLang="ko-KR" sz="2000" i="1" dirty="0"/>
          </a:p>
          <a:p>
            <a:endParaRPr lang="ko-KR" altLang="en-US" sz="2000" dirty="0" err="1"/>
          </a:p>
        </p:txBody>
      </p:sp>
    </p:spTree>
    <p:extLst>
      <p:ext uri="{BB962C8B-B14F-4D97-AF65-F5344CB8AC3E}">
        <p14:creationId xmlns:p14="http://schemas.microsoft.com/office/powerpoint/2010/main" val="3604123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dirty="0"/>
            </a:br>
            <a:r>
              <a:rPr lang="en-US" sz="2000" dirty="0"/>
              <a:t>Multiplexers with three-state gates</a:t>
            </a:r>
            <a:endParaRPr lang="en-US" sz="2000" dirty="0">
              <a:latin typeface="+mn-lt"/>
            </a:endParaRPr>
          </a:p>
        </p:txBody>
      </p:sp>
      <p:pic>
        <p:nvPicPr>
          <p:cNvPr id="26626" name="Picture 2" descr="Part ay: 2 to 1 line M U X. Inputs Ay and select prime and inputs B and select enter separate buffers leading to Y. Part b: 4 to 1 line M U X. The system includes inputs I sub 0 to I sub 3. It also includes a 2 by 4 decoder that receives select input S sub 0 and S sub 1 and enable input E N. The decoder also produces outputs 0 to 3. The system has 4 buffers leading to final output Y, and the buffers receive the following inputs. First buffer: I sub 0 and 0 from the decoder. Second buffer: I sub 1 and 1 from the decoder. Third buffer I sub 2 and 2 from the decoder. Fourth buffer: I sub 3 and 3 from the decoder."/>
          <p:cNvPicPr>
            <a:picLocks noChangeAspect="1" noChangeArrowheads="1"/>
          </p:cNvPicPr>
          <p:nvPr/>
        </p:nvPicPr>
        <p:blipFill>
          <a:blip r:embed="rId3"/>
          <a:srcRect/>
          <a:stretch>
            <a:fillRect/>
          </a:stretch>
        </p:blipFill>
        <p:spPr bwMode="auto">
          <a:xfrm>
            <a:off x="1295931" y="1676401"/>
            <a:ext cx="6552138" cy="35052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44880"/>
          </a:xfrm>
        </p:spPr>
        <p:txBody>
          <a:bodyPr/>
          <a:lstStyle/>
          <a:p>
            <a:br>
              <a:rPr lang="en-US" sz="2000" dirty="0"/>
            </a:br>
            <a:r>
              <a:rPr lang="en-US" sz="2000" dirty="0"/>
              <a:t>Truth Table for the Logic Diagram of Fig. 4.2 (</a:t>
            </a:r>
            <a:r>
              <a:rPr lang="en-US" dirty="0"/>
              <a:t>Previous</a:t>
            </a:r>
            <a:r>
              <a:rPr lang="ko-KR" altLang="en-US" dirty="0"/>
              <a:t> </a:t>
            </a:r>
            <a:r>
              <a:rPr lang="en-US" altLang="ko-KR" dirty="0"/>
              <a:t>slide)</a:t>
            </a:r>
            <a:endParaRPr lang="en-US" sz="2000" dirty="0">
              <a:latin typeface="+mn-lt"/>
            </a:endParaRPr>
          </a:p>
        </p:txBody>
      </p:sp>
      <p:pic>
        <p:nvPicPr>
          <p:cNvPr id="3076" name="Picture 4" descr="Z:\NewMedia\Ebook-Novella\Wiley\jira\Mano_Ciletti6e\Work\Images\Ch04\t01.jpg"/>
          <p:cNvPicPr>
            <a:picLocks noChangeAspect="1" noChangeArrowheads="1"/>
          </p:cNvPicPr>
          <p:nvPr/>
        </p:nvPicPr>
        <p:blipFill>
          <a:blip r:embed="rId3"/>
          <a:srcRect/>
          <a:stretch>
            <a:fillRect/>
          </a:stretch>
        </p:blipFill>
        <p:spPr bwMode="auto">
          <a:xfrm>
            <a:off x="1447800" y="1403152"/>
            <a:ext cx="6248400" cy="4051696"/>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US" sz="2000" dirty="0"/>
              <a:t>Design Procedure</a:t>
            </a:r>
            <a:endParaRPr lang="en-US" sz="2000" baseline="-25000" dirty="0">
              <a:latin typeface="+mn-lt"/>
            </a:endParaRPr>
          </a:p>
        </p:txBody>
      </p:sp>
      <p:sp>
        <p:nvSpPr>
          <p:cNvPr id="4" name="TextBox 3">
            <a:extLst>
              <a:ext uri="{FF2B5EF4-FFF2-40B4-BE49-F238E27FC236}">
                <a16:creationId xmlns:a16="http://schemas.microsoft.com/office/drawing/2014/main" id="{671067CE-9A2D-4097-8985-3B9E5023E01A}"/>
              </a:ext>
            </a:extLst>
          </p:cNvPr>
          <p:cNvSpPr txBox="1"/>
          <p:nvPr/>
        </p:nvSpPr>
        <p:spPr>
          <a:xfrm>
            <a:off x="335178" y="1524000"/>
            <a:ext cx="8808822" cy="2246769"/>
          </a:xfrm>
          <a:prstGeom prst="rect">
            <a:avLst/>
          </a:prstGeom>
          <a:noFill/>
        </p:spPr>
        <p:txBody>
          <a:bodyPr wrap="none" rtlCol="0">
            <a:spAutoFit/>
          </a:bodyPr>
          <a:lstStyle/>
          <a:p>
            <a:pPr marL="457200" indent="-457200">
              <a:buFont typeface="Arial" panose="020B0604020202020204" pitchFamily="34" charset="0"/>
              <a:buChar char="•"/>
            </a:pPr>
            <a:r>
              <a:rPr lang="en-US" altLang="ko-KR" sz="2000" dirty="0"/>
              <a:t>Procedure to design </a:t>
            </a:r>
          </a:p>
          <a:p>
            <a:pPr marL="800100" lvl="1" indent="-342900">
              <a:buFont typeface="Arial" panose="020B0604020202020204" pitchFamily="34" charset="0"/>
              <a:buChar char="•"/>
            </a:pPr>
            <a:r>
              <a:rPr lang="en-US" altLang="ko-KR" sz="2000" dirty="0"/>
              <a:t>Determine the required number of input and output from specification</a:t>
            </a:r>
          </a:p>
          <a:p>
            <a:pPr marL="800100" lvl="1" indent="-342900">
              <a:buFont typeface="Arial" panose="020B0604020202020204" pitchFamily="34" charset="0"/>
              <a:buChar char="•"/>
            </a:pPr>
            <a:r>
              <a:rPr lang="en-US" altLang="ko-KR" sz="2000" dirty="0"/>
              <a:t>Assign a letter symbol to each input/output</a:t>
            </a:r>
          </a:p>
          <a:p>
            <a:pPr marL="800100" lvl="1" indent="-342900">
              <a:buFont typeface="Arial" panose="020B0604020202020204" pitchFamily="34" charset="0"/>
              <a:buChar char="•"/>
            </a:pPr>
            <a:r>
              <a:rPr lang="en-US" altLang="ko-KR" sz="2000" dirty="0"/>
              <a:t>Derive the truth table</a:t>
            </a:r>
          </a:p>
          <a:p>
            <a:pPr marL="800100" lvl="1" indent="-342900">
              <a:buFont typeface="Arial" panose="020B0604020202020204" pitchFamily="34" charset="0"/>
              <a:buChar char="•"/>
            </a:pPr>
            <a:r>
              <a:rPr lang="en-US" altLang="ko-KR" sz="2000" dirty="0"/>
              <a:t>Obtain the simplified Boolean functions</a:t>
            </a:r>
          </a:p>
          <a:p>
            <a:pPr marL="800100" lvl="1" indent="-342900">
              <a:buFont typeface="Arial" panose="020B0604020202020204" pitchFamily="34" charset="0"/>
              <a:buChar char="•"/>
            </a:pPr>
            <a:r>
              <a:rPr lang="en-US" altLang="ko-KR" sz="2000" dirty="0"/>
              <a:t>Draw the logic diagram and verify design correctness</a:t>
            </a:r>
          </a:p>
          <a:p>
            <a:pPr marL="342900" indent="-342900">
              <a:buFont typeface="Arial" panose="020B0604020202020204" pitchFamily="34" charset="0"/>
              <a:buChar char="•"/>
            </a:pPr>
            <a:endParaRPr lang="ko-KR" altLang="en-US" sz="2000" dirty="0" err="1"/>
          </a:p>
        </p:txBody>
      </p:sp>
    </p:spTree>
    <p:extLst>
      <p:ext uri="{BB962C8B-B14F-4D97-AF65-F5344CB8AC3E}">
        <p14:creationId xmlns:p14="http://schemas.microsoft.com/office/powerpoint/2010/main" val="161860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44880"/>
          </a:xfrm>
        </p:spPr>
        <p:txBody>
          <a:bodyPr/>
          <a:lstStyle/>
          <a:p>
            <a:br>
              <a:rPr lang="en-US" sz="2000" dirty="0"/>
            </a:br>
            <a:r>
              <a:rPr lang="en-US" sz="2000" dirty="0"/>
              <a:t>Truth Table for Code Conversion Example</a:t>
            </a:r>
            <a:endParaRPr lang="en-US" sz="2000" dirty="0">
              <a:latin typeface="+mn-lt"/>
            </a:endParaRPr>
          </a:p>
        </p:txBody>
      </p:sp>
      <p:pic>
        <p:nvPicPr>
          <p:cNvPr id="1026" name="Picture 2" descr="Z:\NewMedia\Ebook-Novella\Wiley\jira\Mano_Ciletti6e\Work\Images\Ch04\t02.jpg"/>
          <p:cNvPicPr>
            <a:picLocks noChangeAspect="1" noChangeArrowheads="1"/>
          </p:cNvPicPr>
          <p:nvPr/>
        </p:nvPicPr>
        <p:blipFill>
          <a:blip r:embed="rId3"/>
          <a:srcRect/>
          <a:stretch>
            <a:fillRect/>
          </a:stretch>
        </p:blipFill>
        <p:spPr bwMode="auto">
          <a:xfrm>
            <a:off x="1580165" y="1447800"/>
            <a:ext cx="5983670" cy="39624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44880"/>
          </a:xfrm>
        </p:spPr>
        <p:txBody>
          <a:bodyPr/>
          <a:lstStyle/>
          <a:p>
            <a:br>
              <a:rPr lang="en-US" sz="2000" dirty="0"/>
            </a:br>
            <a:r>
              <a:rPr lang="en-US" sz="2000" dirty="0"/>
              <a:t>Maps for BCD-to-excess-3 code converter</a:t>
            </a:r>
            <a:endParaRPr lang="en-US" sz="2000" dirty="0">
              <a:latin typeface="+mn-lt"/>
            </a:endParaRPr>
          </a:p>
        </p:txBody>
      </p:sp>
      <p:pic>
        <p:nvPicPr>
          <p:cNvPr id="3075" name="Picture 3" descr="First K map: z = D prime. Entries marked 1: m sub 0, m sub 2, m sub 4, m sub 6, m sub 8. Entries marked upper X: m sub 12, m sub 13, m sub 15, m sub 14, m sub 11, m sub 10. m sub 0, m sub 4, m sub 12, and m sub 8 are shaded, and m sub 2, m sub 6, m sub 14, and m sub 10 are shaded. Second K amp: y = C D +C D prime. This map is the same as the first map, but the entries in columns 1 and 3 are shaded. Third K map: x = B prime C + B prime D + B C prime D prime. Entries marked 1: m sub 1, m sub 3, m sub 2, m sub 4, m sub 12, m sub 9, m sub 11, m sub 10. Entries marked upper X: m sub 12, m sub 13, m sub 15, m sub 14, m sub 11, m sub 10. The following pairs of entries are lightly shaded: m sub 2 and m sub 3, m sub 4 and m sub 12, m sub 9 and m sub 11. The following pairs of entries are darkly shaded: m sub 3 and m sub 2, m sub 11 and m sub 10. Fourth K map: w = Ay + B C + B D. Entries marked 1:m sub 5, m sub 7, m sub 6, m sub 8, m sub 9. Entries marked upper X: m sub 12, m sub 13, m sub 15, m sub 14, m sub 11, m sub 10. The following entries are lightly shaded: m sub 7, m sub 6, m sub 15, and m sub 14. The following entries are medium shaded: m sub 5, m sub 7, m sub 3, and m sub 15. The following entries are darkly shaded: m sub 12, m sub 13, m sub 15, m sub 14, m sub 8, m sub 9, m sub 11, m sub 10."/>
          <p:cNvPicPr>
            <a:picLocks noChangeAspect="1" noChangeArrowheads="1"/>
          </p:cNvPicPr>
          <p:nvPr/>
        </p:nvPicPr>
        <p:blipFill>
          <a:blip r:embed="rId3"/>
          <a:srcRect/>
          <a:stretch>
            <a:fillRect/>
          </a:stretch>
        </p:blipFill>
        <p:spPr bwMode="auto">
          <a:xfrm>
            <a:off x="2209800" y="1371600"/>
            <a:ext cx="4629666" cy="4724400"/>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44880"/>
          </a:xfrm>
        </p:spPr>
        <p:txBody>
          <a:bodyPr/>
          <a:lstStyle/>
          <a:p>
            <a:br>
              <a:rPr lang="en-US" sz="2000" b="1" dirty="0">
                <a:latin typeface="+mj-lt"/>
              </a:rPr>
            </a:br>
            <a:r>
              <a:rPr lang="en-US" sz="2000" dirty="0"/>
              <a:t>Logic diagram for BCD-to-excess-3 code converter</a:t>
            </a:r>
            <a:br>
              <a:rPr lang="en-US" sz="2000" dirty="0">
                <a:latin typeface="+mn-lt"/>
              </a:rPr>
            </a:br>
            <a:endParaRPr lang="en-US" sz="2000" dirty="0">
              <a:latin typeface="+mn-lt"/>
            </a:endParaRPr>
          </a:p>
        </p:txBody>
      </p:sp>
      <p:pic>
        <p:nvPicPr>
          <p:cNvPr id="4100" name="Picture 4" descr="The structure includes gates arranged in 4 levels. For each level, the following lists provide the inputs and outputs for each gate. Level 1. First inverter: input D, output D prime to z. And gate: input D and C, output C D. Or gate: input C and D, output C + D. Second inverter: input B. Level 2. Inverter: input C + D, output C + D, prime. Level 3. Or gate: inputs C D and C + D, prime, output y. First and gate: inputs C + D, prime and B. Second and gate: inputs C + D and B prime. Third and gate: inputs C + D and B. Level 4. First or gate: inputs from first and second and gates, output x. Second or gate: inputs Ay and signal from third and gate, output w."/>
          <p:cNvPicPr>
            <a:picLocks noChangeAspect="1" noChangeArrowheads="1"/>
          </p:cNvPicPr>
          <p:nvPr/>
        </p:nvPicPr>
        <p:blipFill>
          <a:blip r:embed="rId3"/>
          <a:srcRect/>
          <a:stretch>
            <a:fillRect/>
          </a:stretch>
        </p:blipFill>
        <p:spPr bwMode="auto">
          <a:xfrm>
            <a:off x="1676400" y="1600200"/>
            <a:ext cx="5778576" cy="4261518"/>
          </a:xfrm>
          <a:prstGeom prst="rect">
            <a:avLst/>
          </a:prstGeom>
          <a:noFill/>
        </p:spPr>
      </p:pic>
    </p:spTree>
    <p:extLst>
      <p:ext uri="{BB962C8B-B14F-4D97-AF65-F5344CB8AC3E}">
        <p14:creationId xmlns:p14="http://schemas.microsoft.com/office/powerpoint/2010/main" val="3604123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Introduction to Robotics&amp;quot;&quot;/&gt;&lt;property id=&quot;20307&quot; value=&quot;318&quot;/&gt;&lt;/object&gt;&lt;object type=&quot;3&quot; unique_id=&quot;10005&quot;&gt;&lt;property id=&quot;20148&quot; value=&quot;5&quot;/&gt;&lt;property id=&quot;20300&quot; value=&quot;Slide 2 - &amp;quot;Figure 2.1&amp;#x0D;&amp;#x0A;Vector relative to frame (example).&amp;quot;&quot;/&gt;&lt;property id=&quot;20307&quot; value=&quot;328&quot;/&gt;&lt;/object&gt;&lt;object type=&quot;3&quot; unique_id=&quot;10718&quot;&gt;&lt;property id=&quot;20148&quot; value=&quot;5&quot;/&gt;&lt;property id=&quot;20300&quot; value=&quot;Slide 3 - &amp;quot;Figure 2.2&amp;#x0D;&amp;#x0A;Locating an object in position and orientation.&amp;#x0D;&amp;#x0A;&amp;quot;&quot;/&gt;&lt;property id=&quot;20307&quot; value=&quot;329&quot;/&gt;&lt;/object&gt;&lt;object type=&quot;3&quot; unique_id=&quot;10744&quot;&gt;&lt;property id=&quot;20148&quot; value=&quot;5&quot;/&gt;&lt;property id=&quot;20300&quot; value=&quot;Slide 4 - &amp;quot;Figure 2.3&amp;#x0D;&amp;#x0A;Example of several frames.&amp;#x0D;&amp;#x0A;&amp;quot;&quot;/&gt;&lt;property id=&quot;20307&quot; value=&quot;330&quot;/&gt;&lt;/object&gt;&lt;object type=&quot;3&quot; unique_id=&quot;10763&quot;&gt;&lt;property id=&quot;20148&quot; value=&quot;5&quot;/&gt;&lt;property id=&quot;20300&quot; value=&quot;Slide 5 - &amp;quot;Figure 2.4&amp;#x0D;&amp;#x0A;Translational mapping.&amp;quot;&quot;/&gt;&lt;property id=&quot;20307&quot; value=&quot;331&quot;/&gt;&lt;/object&gt;&lt;object type=&quot;3&quot; unique_id=&quot;10813&quot;&gt;&lt;property id=&quot;20148&quot; value=&quot;5&quot;/&gt;&lt;property id=&quot;20300&quot; value=&quot;Slide 6 - &amp;quot;Figure 2.5&amp;#x0D;&amp;#x0A;Rotating the description of a vector.&amp;quot;&quot;/&gt;&lt;property id=&quot;20307&quot; value=&quot;332&quot;/&gt;&lt;/object&gt;&lt;object type=&quot;3&quot; unique_id=&quot;10838&quot;&gt;&lt;property id=&quot;20148&quot; value=&quot;5&quot;/&gt;&lt;property id=&quot;20300&quot; value=&quot;Slide 7 - &amp;quot;Figure 2.6&amp;#x0D;&amp;#x0A;{B} rotated 30 degrees about Ẑ.&amp;quot;&quot;/&gt;&lt;property id=&quot;20307&quot; value=&quot;333&quot;/&gt;&lt;/object&gt;&lt;object type=&quot;3&quot; unique_id=&quot;10875&quot;&gt;&lt;property id=&quot;20148&quot; value=&quot;5&quot;/&gt;&lt;property id=&quot;20300&quot; value=&quot;Slide 8 - &amp;quot;Figure 2.7&amp;#x0D;&amp;#x0A;General transform of a vector.&amp;quot;&quot;/&gt;&lt;property id=&quot;20307&quot; value=&quot;334&quot;/&gt;&lt;/object&gt;&lt;object type=&quot;3&quot; unique_id=&quot;10876&quot;&gt;&lt;property id=&quot;20148&quot; value=&quot;5&quot;/&gt;&lt;property id=&quot;20300&quot; value=&quot;Slide 9 - &amp;quot;Figure 2.8&amp;#x0D;&amp;#x0A;Frame {B} rotated and translated.&amp;quot;&quot;/&gt;&lt;property id=&quot;20307&quot; value=&quot;335&quot;/&gt;&lt;/object&gt;&lt;object type=&quot;3&quot; unique_id=&quot;10910&quot;&gt;&lt;property id=&quot;20148&quot; value=&quot;5&quot;/&gt;&lt;property id=&quot;20300&quot; value=&quot;Slide 10 - &amp;quot;Figure 2.9&amp;#x0D;&amp;#x0A;Translation operator.&amp;quot;&quot;/&gt;&lt;property id=&quot;20307&quot; value=&quot;336&quot;/&gt;&lt;/object&gt;&lt;object type=&quot;3&quot; unique_id=&quot;10959&quot;&gt;&lt;property id=&quot;20148&quot; value=&quot;5&quot;/&gt;&lt;property id=&quot;20300&quot; value=&quot;Slide 11 - &amp;quot;Figure 2.10&amp;#x0D;&amp;#x0A;The vector AP1 rotated 30 degrees about Ẑ.&amp;quot;&quot;/&gt;&lt;property id=&quot;20307&quot; value=&quot;337&quot;/&gt;&lt;/object&gt;&lt;object type=&quot;3&quot; unique_id=&quot;10960&quot;&gt;&lt;property id=&quot;20148&quot; value=&quot;5&quot;/&gt;&lt;property id=&quot;20300&quot; value=&quot;Slide 12 - &amp;quot;Figure 2.11&amp;#x0D;&amp;#x0A;The vector AP1 rotated and translated to form AP2.&amp;quot;&quot;/&gt;&lt;property id=&quot;20307&quot; value=&quot;338&quot;/&gt;&lt;/object&gt;&lt;object type=&quot;3&quot; unique_id=&quot;11143&quot;&gt;&lt;property id=&quot;20148&quot; value=&quot;5&quot;/&gt;&lt;property id=&quot;20300&quot; value=&quot;Slide 13 - &amp;quot;Figure 2.12&amp;#x0D;&amp;#x0A;Compound frames: each is known relative to the previous one.&amp;quot;&quot;/&gt;&lt;property id=&quot;20307&quot; value=&quot;339&quot;/&gt;&lt;/object&gt;&lt;object type=&quot;3&quot; unique_id=&quot;11189&quot;&gt;&lt;property id=&quot;20148&quot; value=&quot;5&quot;/&gt;&lt;property id=&quot;20300&quot; value=&quot;Slide 14 - &amp;quot;Figure 2.13&amp;#x0D;&amp;#x0A;{B} relative to {A}.&amp;quot;&quot;/&gt;&lt;property id=&quot;20307&quot; value=&quot;340&quot;/&gt;&lt;/object&gt;&lt;object type=&quot;3&quot; unique_id=&quot;11238&quot;&gt;&lt;property id=&quot;20148&quot; value=&quot;5&quot;/&gt;&lt;property id=&quot;20300&quot; value=&quot;Slide 15 - &amp;quot;Figure 2.14&amp;#x0D;&amp;#x0A;Set of transforms forming a loop.&amp;quot;&quot;/&gt;&lt;property id=&quot;20307&quot; value=&quot;341&quot;/&gt;&lt;/object&gt;&lt;object type=&quot;3&quot; unique_id=&quot;11341&quot;&gt;&lt;property id=&quot;20148&quot; value=&quot;5&quot;/&gt;&lt;property id=&quot;20300&quot; value=&quot;Slide 16 - &amp;quot;Figure 2.15&amp;#x0D;&amp;#x0A;Example of a transform equation.&amp;quot;&quot;/&gt;&lt;property id=&quot;20307&quot; value=&quot;342&quot;/&gt;&lt;/object&gt;&lt;object type=&quot;3&quot; unique_id=&quot;11342&quot;&gt;&lt;property id=&quot;20148&quot; value=&quot;5&quot;/&gt;&lt;property id=&quot;20300&quot; value=&quot;Slide 17 - &amp;quot;Figure 2.16&amp;#x0D;&amp;#x0A;Manipulator reaching for a bolt.&amp;quot;&quot;/&gt;&lt;property id=&quot;20307&quot; value=&quot;343&quot;/&gt;&lt;/object&gt;&lt;object type=&quot;3&quot; unique_id=&quot;11343&quot;&gt;&lt;property id=&quot;20148&quot; value=&quot;5&quot;/&gt;&lt;property id=&quot;20300&quot; value=&quot;Slide 18 - &amp;quot;Figure 2.17&amp;#x0D;&amp;#x0A;X–Y–Z fixed angles. Rotations are performed in the order&amp;#x0D;&amp;#x0A;RX(g) RY (β), RZ(α).&amp;quot;&quot;/&gt;&lt;property id=&quot;20307&quot; value=&quot;344&quot;/&gt;&lt;/object&gt;&lt;object type=&quot;3&quot; unique_id=&quot;11444&quot;&gt;&lt;property id=&quot;20148&quot; value=&quot;5&quot;/&gt;&lt;property id=&quot;20300&quot; value=&quot;Slide 19 - &amp;quot;Figure 2.18&amp;#x0D;&amp;#x0A;Z–Y–X Euler angles.&amp;quot;&quot;/&gt;&lt;property id=&quot;20307&quot; value=&quot;345&quot;/&gt;&lt;/object&gt;&lt;object type=&quot;3&quot; unique_id=&quot;11445&quot;&gt;&lt;property id=&quot;20148&quot; value=&quot;5&quot;/&gt;&lt;property id=&quot;20300&quot; value=&quot;Slide 20 - &amp;quot;Figure 2.19&amp;#x0D;&amp;#x0A;Equivalent angle–axis representation.&amp;quot;&quot;/&gt;&lt;property id=&quot;20307&quot; value=&quot;346&quot;/&gt;&lt;/object&gt;&lt;object type=&quot;3&quot; unique_id=&quot;11446&quot;&gt;&lt;property id=&quot;20148&quot; value=&quot;5&quot;/&gt;&lt;property id=&quot;20300&quot; value=&quot;Slide 21 - &amp;quot;Figure 2.20&amp;#x0D;&amp;#x0A;Rotation about an axis that does not pass through the origin of {A}. Initially, {B} was coincident wit&quot;/&gt;&lt;property id=&quot;20307&quot; value=&quot;347&quot;/&gt;&lt;/object&gt;&lt;object type=&quot;3&quot; unique_id=&quot;11516&quot;&gt;&lt;property id=&quot;20148&quot; value=&quot;5&quot;/&gt;&lt;property id=&quot;20300&quot; value=&quot;Slide 22 - &amp;quot;Figure 2.21&amp;#x0D;&amp;#x0A;Equal velocity vectors.&amp;quot;&quot;/&gt;&lt;property id=&quot;20307&quot; value=&quot;348&quot;/&gt;&lt;/object&gt;&lt;object type=&quot;3&quot; unique_id=&quot;11589&quot;&gt;&lt;property id=&quot;20148&quot; value=&quot;5&quot;/&gt;&lt;property id=&quot;20300&quot; value=&quot;Slide 23 - &amp;quot;Figure 2.22&amp;#x0D;&amp;#x0A;Transforming velocities.&amp;quot;&quot;/&gt;&lt;property id=&quot;20307&quot; value=&quot;349&quot;/&gt;&lt;/object&gt;&lt;object type=&quot;3&quot; unique_id=&quot;11665&quot;&gt;&lt;property id=&quot;20148&quot; value=&quot;5&quot;/&gt;&lt;property id=&quot;20300&quot; value=&quot;Slide 24 - &amp;quot;Figure 2.23&amp;#x0D;&amp;#x0A;Cylindrical coordinates.&amp;quot;&quot;/&gt;&lt;property id=&quot;20307&quot; value=&quot;350&quot;/&gt;&lt;/object&gt;&lt;object type=&quot;3&quot; unique_id=&quot;11744&quot;&gt;&lt;property id=&quot;20148&quot; value=&quot;5&quot;/&gt;&lt;property id=&quot;20300&quot; value=&quot;Slide 25 - &amp;quot;Figure 2.24&amp;#x0D;&amp;#x0A;Spherical coordinates.&amp;quot;&quot;/&gt;&lt;property id=&quot;20307&quot; value=&quot;351&quot;/&gt;&lt;/object&gt;&lt;object type=&quot;3&quot; unique_id=&quot;11880&quot;&gt;&lt;property id=&quot;20148&quot; value=&quot;5&quot;/&gt;&lt;property id=&quot;20300&quot; value=&quot;Slide 26 - &amp;quot;Figure 2.25&amp;#x0D;&amp;#x0A;Frames at the corners of a wedge.&amp;quot;&quot;/&gt;&lt;property id=&quot;20307&quot; value=&quot;352&quot;/&gt;&lt;/object&gt;&lt;object type=&quot;3&quot; unique_id=&quot;11965&quot;&gt;&lt;property id=&quot;20148&quot; value=&quot;5&quot;/&gt;&lt;property id=&quot;20300&quot; value=&quot;Slide 27 - &amp;quot;Figure 2.26&amp;#x0D;&amp;#x0A;Frames at the corners of a wedge.&amp;quot;&quot;/&gt;&lt;property id=&quot;20307&quot; value=&quot;353&quot;/&gt;&lt;/object&gt;&lt;/object&gt;&lt;/object&gt;&lt;/database&gt;"/>
  <p:tag name="ARTICULATE_PROJECT_OPEN" val="0"/>
</p:tagLst>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1360</TotalTime>
  <Words>396</Words>
  <Application>Microsoft Office PowerPoint</Application>
  <PresentationFormat>화면 슬라이드 쇼(4:3)</PresentationFormat>
  <Paragraphs>143</Paragraphs>
  <Slides>42</Slides>
  <Notes>41</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42</vt:i4>
      </vt:variant>
    </vt:vector>
  </HeadingPairs>
  <TitlesOfParts>
    <vt:vector size="48" baseType="lpstr">
      <vt:lpstr>Arial (Body)</vt:lpstr>
      <vt:lpstr>Arial (headings)</vt:lpstr>
      <vt:lpstr>굴림</vt:lpstr>
      <vt:lpstr>Arial</vt:lpstr>
      <vt:lpstr>Wingdings</vt:lpstr>
      <vt:lpstr>508 Lecture</vt:lpstr>
      <vt:lpstr>Digital Design</vt:lpstr>
      <vt:lpstr> Block diagram of combinational circuit</vt:lpstr>
      <vt:lpstr> Analysis Procedure</vt:lpstr>
      <vt:lpstr> Logic diagram for analysis example</vt:lpstr>
      <vt:lpstr> Truth Table for the Logic Diagram of Fig. 4.2 (Previous slide)</vt:lpstr>
      <vt:lpstr> Design Procedure</vt:lpstr>
      <vt:lpstr> Truth Table for Code Conversion Example</vt:lpstr>
      <vt:lpstr> Maps for BCD-to-excess-3 code converter</vt:lpstr>
      <vt:lpstr> Logic diagram for BCD-to-excess-3 code converter </vt:lpstr>
      <vt:lpstr> Half Adder  </vt:lpstr>
      <vt:lpstr> Implementation of half adder  </vt:lpstr>
      <vt:lpstr> Full Adder  </vt:lpstr>
      <vt:lpstr> K-Maps for full adder</vt:lpstr>
      <vt:lpstr> Implementation of full adder in sum-of-products form</vt:lpstr>
      <vt:lpstr> Implementation of full adder with two half adders and an OR gate</vt:lpstr>
      <vt:lpstr> Four-bit adder</vt:lpstr>
      <vt:lpstr> Full adder with P and G shown</vt:lpstr>
      <vt:lpstr> Logic diagram of carry lookahead generator</vt:lpstr>
      <vt:lpstr> Four-bit adder with carry lookahead  </vt:lpstr>
      <vt:lpstr> Overflow </vt:lpstr>
      <vt:lpstr> Four-bit adder–subtractor (with overflow detection)</vt:lpstr>
      <vt:lpstr>  Derivation of BCD Adder</vt:lpstr>
      <vt:lpstr> Block diagram of a BCD adder</vt:lpstr>
      <vt:lpstr> Two-bit by two-bit binary multiplier</vt:lpstr>
      <vt:lpstr> Four-bit by three-bit binary multiplier</vt:lpstr>
      <vt:lpstr> Four-bit magnitude comparator</vt:lpstr>
      <vt:lpstr> Decoder</vt:lpstr>
      <vt:lpstr> Three-to-eight-line decoder</vt:lpstr>
      <vt:lpstr> Two-to-four-line decoder with enable input   </vt:lpstr>
      <vt:lpstr> 4 x 16 decoder constructed with two 3 x 8 decoders   </vt:lpstr>
      <vt:lpstr>Figure PE4.8   </vt:lpstr>
      <vt:lpstr> Implementation of a full adder with a decoder</vt:lpstr>
      <vt:lpstr> Encoder  </vt:lpstr>
      <vt:lpstr> Truth Table of a Priority Encoder</vt:lpstr>
      <vt:lpstr> Four-input priority encoder</vt:lpstr>
      <vt:lpstr> Multiplexer (MUX)</vt:lpstr>
      <vt:lpstr> Four-to-one-line multiplexer</vt:lpstr>
      <vt:lpstr> Quadruple two-to-one-line multiplexer</vt:lpstr>
      <vt:lpstr> Implementing a Boolean function with a multiplexer</vt:lpstr>
      <vt:lpstr> Implementing a four-input function with a multiplexer</vt:lpstr>
      <vt:lpstr> Graphic symbol for a three-state buffer</vt:lpstr>
      <vt:lpstr> Multiplexers with three-state gates</vt:lpstr>
    </vt:vector>
  </TitlesOfParts>
  <Company>echosvoice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Introduction to Psychology</dc:subject>
  <dc:creator>Echo Swinford</dc:creator>
  <cp:lastModifiedBy>swchung2012@gmail.com</cp:lastModifiedBy>
  <cp:revision>575</cp:revision>
  <dcterms:created xsi:type="dcterms:W3CDTF">2014-07-14T20:04:21Z</dcterms:created>
  <dcterms:modified xsi:type="dcterms:W3CDTF">2019-03-11T08:58:12Z</dcterms:modified>
</cp:coreProperties>
</file>